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AFB24-3546-45BD-9492-812C6487537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8018598-DE24-4CEC-929E-0F52BB53BD33}">
      <dgm:prSet phldrT="[Tekst]"/>
      <dgm:spPr/>
      <dgm:t>
        <a:bodyPr/>
        <a:lstStyle/>
        <a:p>
          <a:r>
            <a:rPr lang="hr-HR" dirty="0" smtClean="0"/>
            <a:t>UČITELJ/ICA</a:t>
          </a:r>
          <a:endParaRPr lang="hr-HR" dirty="0"/>
        </a:p>
      </dgm:t>
    </dgm:pt>
    <dgm:pt modelId="{68A674B6-FE88-4211-B558-B94126B9D40E}" type="parTrans" cxnId="{BCBAB8AA-02F6-4B9E-A581-DCD6518BC262}">
      <dgm:prSet/>
      <dgm:spPr/>
      <dgm:t>
        <a:bodyPr/>
        <a:lstStyle/>
        <a:p>
          <a:endParaRPr lang="hr-HR"/>
        </a:p>
      </dgm:t>
    </dgm:pt>
    <dgm:pt modelId="{EE47C7B4-5729-40C1-8E83-EA716A37ED92}" type="sibTrans" cxnId="{BCBAB8AA-02F6-4B9E-A581-DCD6518BC262}">
      <dgm:prSet/>
      <dgm:spPr/>
      <dgm:t>
        <a:bodyPr/>
        <a:lstStyle/>
        <a:p>
          <a:endParaRPr lang="hr-HR"/>
        </a:p>
      </dgm:t>
    </dgm:pt>
    <dgm:pt modelId="{1D935D2D-5955-402B-97F8-D509B6239C5A}">
      <dgm:prSet phldrT="[Tekst]"/>
      <dgm:spPr/>
      <dgm:t>
        <a:bodyPr/>
        <a:lstStyle/>
        <a:p>
          <a:r>
            <a:rPr lang="hr-HR" dirty="0" smtClean="0"/>
            <a:t>RODITELJ</a:t>
          </a:r>
          <a:endParaRPr lang="hr-HR" dirty="0"/>
        </a:p>
      </dgm:t>
    </dgm:pt>
    <dgm:pt modelId="{DD245EEA-34DE-4241-873C-53D56C85D999}" type="parTrans" cxnId="{8DF024D5-9277-4353-9A89-76317D9C29F8}">
      <dgm:prSet/>
      <dgm:spPr/>
      <dgm:t>
        <a:bodyPr/>
        <a:lstStyle/>
        <a:p>
          <a:endParaRPr lang="hr-HR"/>
        </a:p>
      </dgm:t>
    </dgm:pt>
    <dgm:pt modelId="{D271DF24-B2D6-4091-9172-BC32FCB3C3FC}" type="sibTrans" cxnId="{8DF024D5-9277-4353-9A89-76317D9C29F8}">
      <dgm:prSet/>
      <dgm:spPr/>
      <dgm:t>
        <a:bodyPr/>
        <a:lstStyle/>
        <a:p>
          <a:endParaRPr lang="hr-HR"/>
        </a:p>
      </dgm:t>
    </dgm:pt>
    <dgm:pt modelId="{844F2BC1-B075-4C85-B155-3AE2A334F1F3}">
      <dgm:prSet phldrT="[Tekst]"/>
      <dgm:spPr/>
      <dgm:t>
        <a:bodyPr/>
        <a:lstStyle/>
        <a:p>
          <a:r>
            <a:rPr lang="hr-HR" dirty="0" smtClean="0"/>
            <a:t>UČENIK</a:t>
          </a:r>
          <a:endParaRPr lang="hr-HR" dirty="0"/>
        </a:p>
      </dgm:t>
    </dgm:pt>
    <dgm:pt modelId="{5F8AE1CB-E374-46F7-84EF-94CE73094B80}" type="parTrans" cxnId="{A78A6AD6-4A22-406E-BABC-46BE8B547067}">
      <dgm:prSet/>
      <dgm:spPr/>
      <dgm:t>
        <a:bodyPr/>
        <a:lstStyle/>
        <a:p>
          <a:endParaRPr lang="hr-HR"/>
        </a:p>
      </dgm:t>
    </dgm:pt>
    <dgm:pt modelId="{6440E65A-104D-4409-A5B0-DD000402C426}" type="sibTrans" cxnId="{A78A6AD6-4A22-406E-BABC-46BE8B547067}">
      <dgm:prSet/>
      <dgm:spPr/>
      <dgm:t>
        <a:bodyPr/>
        <a:lstStyle/>
        <a:p>
          <a:endParaRPr lang="hr-HR"/>
        </a:p>
      </dgm:t>
    </dgm:pt>
    <dgm:pt modelId="{044B856D-4A92-4005-ADE3-8AF17364FCB4}" type="pres">
      <dgm:prSet presAssocID="{06FAFB24-3546-45BD-9492-812C64875370}" presName="compositeShape" presStyleCnt="0">
        <dgm:presLayoutVars>
          <dgm:chMax val="7"/>
          <dgm:dir/>
          <dgm:resizeHandles val="exact"/>
        </dgm:presLayoutVars>
      </dgm:prSet>
      <dgm:spPr/>
    </dgm:pt>
    <dgm:pt modelId="{80CD5802-AB0D-48B9-8347-B18BC1168FB0}" type="pres">
      <dgm:prSet presAssocID="{38018598-DE24-4CEC-929E-0F52BB53BD33}" presName="circ1" presStyleLbl="vennNode1" presStyleIdx="0" presStyleCnt="3"/>
      <dgm:spPr/>
      <dgm:t>
        <a:bodyPr/>
        <a:lstStyle/>
        <a:p>
          <a:endParaRPr lang="hr-HR"/>
        </a:p>
      </dgm:t>
    </dgm:pt>
    <dgm:pt modelId="{CF7D69EB-335D-4DF4-BA99-D8C54D9D0DEE}" type="pres">
      <dgm:prSet presAssocID="{38018598-DE24-4CEC-929E-0F52BB53BD3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D53D66-4BEC-46E6-9D43-4C8249A76201}" type="pres">
      <dgm:prSet presAssocID="{1D935D2D-5955-402B-97F8-D509B6239C5A}" presName="circ2" presStyleLbl="vennNode1" presStyleIdx="1" presStyleCnt="3"/>
      <dgm:spPr/>
      <dgm:t>
        <a:bodyPr/>
        <a:lstStyle/>
        <a:p>
          <a:endParaRPr lang="hr-HR"/>
        </a:p>
      </dgm:t>
    </dgm:pt>
    <dgm:pt modelId="{F2EEF343-C9FA-4AAF-9F95-94313BD9E97A}" type="pres">
      <dgm:prSet presAssocID="{1D935D2D-5955-402B-97F8-D509B6239C5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BCDE1B-5440-4604-97A3-E9C8930B4580}" type="pres">
      <dgm:prSet presAssocID="{844F2BC1-B075-4C85-B155-3AE2A334F1F3}" presName="circ3" presStyleLbl="vennNode1" presStyleIdx="2" presStyleCnt="3"/>
      <dgm:spPr/>
      <dgm:t>
        <a:bodyPr/>
        <a:lstStyle/>
        <a:p>
          <a:endParaRPr lang="hr-HR"/>
        </a:p>
      </dgm:t>
    </dgm:pt>
    <dgm:pt modelId="{5605CC3E-FC30-4D06-84F1-8282FD248D3B}" type="pres">
      <dgm:prSet presAssocID="{844F2BC1-B075-4C85-B155-3AE2A334F1F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C6169AE-5E14-463D-828E-A7FA26E5ED04}" type="presOf" srcId="{06FAFB24-3546-45BD-9492-812C64875370}" destId="{044B856D-4A92-4005-ADE3-8AF17364FCB4}" srcOrd="0" destOrd="0" presId="urn:microsoft.com/office/officeart/2005/8/layout/venn1"/>
    <dgm:cxn modelId="{BCBAB8AA-02F6-4B9E-A581-DCD6518BC262}" srcId="{06FAFB24-3546-45BD-9492-812C64875370}" destId="{38018598-DE24-4CEC-929E-0F52BB53BD33}" srcOrd="0" destOrd="0" parTransId="{68A674B6-FE88-4211-B558-B94126B9D40E}" sibTransId="{EE47C7B4-5729-40C1-8E83-EA716A37ED92}"/>
    <dgm:cxn modelId="{A78A6AD6-4A22-406E-BABC-46BE8B547067}" srcId="{06FAFB24-3546-45BD-9492-812C64875370}" destId="{844F2BC1-B075-4C85-B155-3AE2A334F1F3}" srcOrd="2" destOrd="0" parTransId="{5F8AE1CB-E374-46F7-84EF-94CE73094B80}" sibTransId="{6440E65A-104D-4409-A5B0-DD000402C426}"/>
    <dgm:cxn modelId="{8DF024D5-9277-4353-9A89-76317D9C29F8}" srcId="{06FAFB24-3546-45BD-9492-812C64875370}" destId="{1D935D2D-5955-402B-97F8-D509B6239C5A}" srcOrd="1" destOrd="0" parTransId="{DD245EEA-34DE-4241-873C-53D56C85D999}" sibTransId="{D271DF24-B2D6-4091-9172-BC32FCB3C3FC}"/>
    <dgm:cxn modelId="{CF418CC4-C266-459E-9231-7294A5F0AA8C}" type="presOf" srcId="{1D935D2D-5955-402B-97F8-D509B6239C5A}" destId="{F2EEF343-C9FA-4AAF-9F95-94313BD9E97A}" srcOrd="1" destOrd="0" presId="urn:microsoft.com/office/officeart/2005/8/layout/venn1"/>
    <dgm:cxn modelId="{ADADF1F7-1151-406C-85C5-24358C20ADF4}" type="presOf" srcId="{1D935D2D-5955-402B-97F8-D509B6239C5A}" destId="{58D53D66-4BEC-46E6-9D43-4C8249A76201}" srcOrd="0" destOrd="0" presId="urn:microsoft.com/office/officeart/2005/8/layout/venn1"/>
    <dgm:cxn modelId="{FF16B4A8-D4AB-40AF-8FEE-5F3C5013B852}" type="presOf" srcId="{844F2BC1-B075-4C85-B155-3AE2A334F1F3}" destId="{41BCDE1B-5440-4604-97A3-E9C8930B4580}" srcOrd="0" destOrd="0" presId="urn:microsoft.com/office/officeart/2005/8/layout/venn1"/>
    <dgm:cxn modelId="{4697EADF-EEA6-4F07-AB75-91942668C0AD}" type="presOf" srcId="{844F2BC1-B075-4C85-B155-3AE2A334F1F3}" destId="{5605CC3E-FC30-4D06-84F1-8282FD248D3B}" srcOrd="1" destOrd="0" presId="urn:microsoft.com/office/officeart/2005/8/layout/venn1"/>
    <dgm:cxn modelId="{1D7F2E0A-E728-4042-9EDE-8D871B9B2C3C}" type="presOf" srcId="{38018598-DE24-4CEC-929E-0F52BB53BD33}" destId="{CF7D69EB-335D-4DF4-BA99-D8C54D9D0DEE}" srcOrd="1" destOrd="0" presId="urn:microsoft.com/office/officeart/2005/8/layout/venn1"/>
    <dgm:cxn modelId="{EB5CABCD-7FAB-4E2F-9064-127209056D2F}" type="presOf" srcId="{38018598-DE24-4CEC-929E-0F52BB53BD33}" destId="{80CD5802-AB0D-48B9-8347-B18BC1168FB0}" srcOrd="0" destOrd="0" presId="urn:microsoft.com/office/officeart/2005/8/layout/venn1"/>
    <dgm:cxn modelId="{CC809646-28C9-46E0-B369-6E33388C391B}" type="presParOf" srcId="{044B856D-4A92-4005-ADE3-8AF17364FCB4}" destId="{80CD5802-AB0D-48B9-8347-B18BC1168FB0}" srcOrd="0" destOrd="0" presId="urn:microsoft.com/office/officeart/2005/8/layout/venn1"/>
    <dgm:cxn modelId="{7ECE92F1-CCEC-474D-A93E-EB884C7BF6FC}" type="presParOf" srcId="{044B856D-4A92-4005-ADE3-8AF17364FCB4}" destId="{CF7D69EB-335D-4DF4-BA99-D8C54D9D0DEE}" srcOrd="1" destOrd="0" presId="urn:microsoft.com/office/officeart/2005/8/layout/venn1"/>
    <dgm:cxn modelId="{1594F9C6-C9B9-4431-ACCC-AED6263B4A04}" type="presParOf" srcId="{044B856D-4A92-4005-ADE3-8AF17364FCB4}" destId="{58D53D66-4BEC-46E6-9D43-4C8249A76201}" srcOrd="2" destOrd="0" presId="urn:microsoft.com/office/officeart/2005/8/layout/venn1"/>
    <dgm:cxn modelId="{1374A77D-A448-4AE1-B985-5510BF98A6F0}" type="presParOf" srcId="{044B856D-4A92-4005-ADE3-8AF17364FCB4}" destId="{F2EEF343-C9FA-4AAF-9F95-94313BD9E97A}" srcOrd="3" destOrd="0" presId="urn:microsoft.com/office/officeart/2005/8/layout/venn1"/>
    <dgm:cxn modelId="{442DD53C-F60A-47FB-9312-D84CBC9E5834}" type="presParOf" srcId="{044B856D-4A92-4005-ADE3-8AF17364FCB4}" destId="{41BCDE1B-5440-4604-97A3-E9C8930B4580}" srcOrd="4" destOrd="0" presId="urn:microsoft.com/office/officeart/2005/8/layout/venn1"/>
    <dgm:cxn modelId="{A77B4F2B-67BD-4828-9341-2BC63772D150}" type="presParOf" srcId="{044B856D-4A92-4005-ADE3-8AF17364FCB4}" destId="{5605CC3E-FC30-4D06-84F1-8282FD248D3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CD5802-AB0D-48B9-8347-B18BC1168FB0}">
      <dsp:nvSpPr>
        <dsp:cNvPr id="0" name=""/>
        <dsp:cNvSpPr/>
      </dsp:nvSpPr>
      <dsp:spPr>
        <a:xfrm>
          <a:off x="2138637" y="63907"/>
          <a:ext cx="3067540" cy="3067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UČITELJ/ICA</a:t>
          </a:r>
          <a:endParaRPr lang="hr-HR" sz="3000" kern="1200" dirty="0"/>
        </a:p>
      </dsp:txBody>
      <dsp:txXfrm>
        <a:off x="2547643" y="600726"/>
        <a:ext cx="2249529" cy="1380393"/>
      </dsp:txXfrm>
    </dsp:sp>
    <dsp:sp modelId="{58D53D66-4BEC-46E6-9D43-4C8249A76201}">
      <dsp:nvSpPr>
        <dsp:cNvPr id="0" name=""/>
        <dsp:cNvSpPr/>
      </dsp:nvSpPr>
      <dsp:spPr>
        <a:xfrm>
          <a:off x="3245508" y="1981120"/>
          <a:ext cx="3067540" cy="3067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RODITELJ</a:t>
          </a:r>
          <a:endParaRPr lang="hr-HR" sz="3000" kern="1200" dirty="0"/>
        </a:p>
      </dsp:txBody>
      <dsp:txXfrm>
        <a:off x="4183664" y="2773568"/>
        <a:ext cx="1840524" cy="1687147"/>
      </dsp:txXfrm>
    </dsp:sp>
    <dsp:sp modelId="{41BCDE1B-5440-4604-97A3-E9C8930B4580}">
      <dsp:nvSpPr>
        <dsp:cNvPr id="0" name=""/>
        <dsp:cNvSpPr/>
      </dsp:nvSpPr>
      <dsp:spPr>
        <a:xfrm>
          <a:off x="1031766" y="1981120"/>
          <a:ext cx="3067540" cy="3067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UČENIK</a:t>
          </a:r>
          <a:endParaRPr lang="hr-HR" sz="3000" kern="1200" dirty="0"/>
        </a:p>
      </dsp:txBody>
      <dsp:txXfrm>
        <a:off x="1320626" y="2773568"/>
        <a:ext cx="1840524" cy="1687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27.5.2013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nada.lovretic@skole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69173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136904" cy="4032448"/>
          </a:xfrm>
        </p:spPr>
        <p:txBody>
          <a:bodyPr>
            <a:normAutofit/>
          </a:bodyPr>
          <a:lstStyle/>
          <a:p>
            <a:r>
              <a:rPr lang="hr-HR" dirty="0" smtClean="0"/>
              <a:t> </a:t>
            </a:r>
          </a:p>
          <a:p>
            <a:r>
              <a:rPr lang="hr-HR" dirty="0" smtClean="0"/>
              <a:t>				</a:t>
            </a:r>
          </a:p>
          <a:p>
            <a:pPr algn="l"/>
            <a:endParaRPr lang="hr-HR" dirty="0" smtClean="0"/>
          </a:p>
          <a:p>
            <a:endParaRPr lang="hr-HR" dirty="0" smtClean="0"/>
          </a:p>
          <a:p>
            <a:r>
              <a:rPr lang="hr-HR" sz="4400" b="1" dirty="0" smtClean="0">
                <a:solidFill>
                  <a:schemeClr val="tx1"/>
                </a:solidFill>
              </a:rPr>
              <a:t>PRIJELAZ IZ RAZREDNE</a:t>
            </a:r>
          </a:p>
          <a:p>
            <a:r>
              <a:rPr lang="hr-HR" sz="4400" b="1" dirty="0" smtClean="0">
                <a:solidFill>
                  <a:schemeClr val="tx1"/>
                </a:solidFill>
              </a:rPr>
              <a:t>NA PREDMETNU NASTAVU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31" name="Picture 7" descr="Logo Eko škole RKJ GOT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3507267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971600" y="1124744"/>
          <a:ext cx="734481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NJEGUJTE ODNOS S RAZREDNICOM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hr-HR" sz="2900" dirty="0" smtClean="0"/>
              <a:t>Izuzetno je važno pomoći djetetu u razvijanju </a:t>
            </a:r>
            <a:r>
              <a:rPr lang="hr-HR" sz="2900" b="1" dirty="0" smtClean="0"/>
              <a:t>pozitivne slike o sebi</a:t>
            </a:r>
            <a:r>
              <a:rPr lang="hr-HR" sz="2900" dirty="0" smtClean="0"/>
              <a:t>,  </a:t>
            </a:r>
            <a:r>
              <a:rPr lang="hr-HR" sz="2900" b="1" dirty="0" smtClean="0"/>
              <a:t>samopoštovanje</a:t>
            </a:r>
            <a:r>
              <a:rPr lang="hr-HR" sz="2900" dirty="0" smtClean="0"/>
              <a:t> </a:t>
            </a:r>
          </a:p>
          <a:p>
            <a:pPr lvl="0">
              <a:buNone/>
            </a:pPr>
            <a:r>
              <a:rPr lang="hr-HR" sz="2900" dirty="0" smtClean="0"/>
              <a:t>	( </a:t>
            </a:r>
            <a:r>
              <a:rPr lang="hr-HR" sz="2900" dirty="0" smtClean="0"/>
              <a:t>ističite u čemu je </a:t>
            </a:r>
            <a:r>
              <a:rPr lang="hr-HR" sz="2900" b="1" dirty="0" smtClean="0"/>
              <a:t>dobro, uspješno</a:t>
            </a:r>
            <a:r>
              <a:rPr lang="hr-HR" sz="2900" dirty="0" smtClean="0"/>
              <a:t>, pokažite kako </a:t>
            </a:r>
            <a:r>
              <a:rPr lang="hr-HR" sz="2900" b="1" dirty="0" smtClean="0"/>
              <a:t>može </a:t>
            </a:r>
            <a:r>
              <a:rPr lang="hr-HR" sz="2900" b="1" dirty="0" smtClean="0"/>
              <a:t>bolje </a:t>
            </a:r>
            <a:r>
              <a:rPr lang="hr-HR" sz="2900" b="1" dirty="0" smtClean="0"/>
              <a:t>ako želi</a:t>
            </a:r>
            <a:r>
              <a:rPr lang="hr-HR" sz="2900" dirty="0" smtClean="0"/>
              <a:t>, ili potražite pomoć </a:t>
            </a:r>
            <a:r>
              <a:rPr lang="hr-HR" sz="2900" dirty="0" smtClean="0"/>
              <a:t>)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sz="2900" b="1" dirty="0" smtClean="0"/>
              <a:t>Ne zaboravite govoriti:</a:t>
            </a:r>
            <a:endParaRPr lang="hr-HR" sz="2900" b="1" dirty="0" smtClean="0"/>
          </a:p>
          <a:p>
            <a:pPr lvl="0"/>
            <a:endParaRPr lang="hr-HR" sz="2900" dirty="0" smtClean="0"/>
          </a:p>
          <a:p>
            <a:r>
              <a:rPr lang="hr-HR" sz="2900" b="1" dirty="0" smtClean="0">
                <a:solidFill>
                  <a:srgbClr val="FF0000"/>
                </a:solidFill>
              </a:rPr>
              <a:t>1.Ti to možeš! </a:t>
            </a:r>
            <a:endParaRPr lang="hr-HR" sz="2900" dirty="0" smtClean="0">
              <a:solidFill>
                <a:srgbClr val="FF0000"/>
              </a:solidFill>
            </a:endParaRPr>
          </a:p>
          <a:p>
            <a:r>
              <a:rPr lang="hr-HR" sz="2900" b="1" dirty="0" smtClean="0">
                <a:solidFill>
                  <a:srgbClr val="FF0000"/>
                </a:solidFill>
              </a:rPr>
              <a:t>2. Volim te </a:t>
            </a:r>
            <a:endParaRPr lang="hr-HR" sz="2900" dirty="0" smtClean="0">
              <a:solidFill>
                <a:srgbClr val="FF0000"/>
              </a:solidFill>
            </a:endParaRPr>
          </a:p>
          <a:p>
            <a:r>
              <a:rPr lang="hr-HR" sz="2900" b="1" dirty="0" smtClean="0">
                <a:solidFill>
                  <a:srgbClr val="FF0000"/>
                </a:solidFill>
              </a:rPr>
              <a:t>3. U redu je griješiti </a:t>
            </a:r>
            <a:endParaRPr lang="hr-HR" sz="2900" dirty="0" smtClean="0">
              <a:solidFill>
                <a:srgbClr val="FF0000"/>
              </a:solidFill>
            </a:endParaRPr>
          </a:p>
          <a:p>
            <a:r>
              <a:rPr lang="hr-HR" sz="2900" b="1" dirty="0" smtClean="0">
                <a:solidFill>
                  <a:srgbClr val="FF0000"/>
                </a:solidFill>
              </a:rPr>
              <a:t>4. Bez obzira na sve, tu sam za tebe </a:t>
            </a:r>
            <a:endParaRPr lang="hr-HR" sz="2900" dirty="0" smtClean="0">
              <a:solidFill>
                <a:srgbClr val="FF0000"/>
              </a:solidFill>
            </a:endParaRPr>
          </a:p>
          <a:p>
            <a:r>
              <a:rPr lang="hr-HR" sz="2900" b="1" dirty="0" smtClean="0">
                <a:solidFill>
                  <a:srgbClr val="FF0000"/>
                </a:solidFill>
              </a:rPr>
              <a:t>5. Odlično si to napravio/napravila </a:t>
            </a:r>
          </a:p>
          <a:p>
            <a:r>
              <a:rPr lang="hr-HR" sz="2900" b="1" dirty="0" smtClean="0">
                <a:solidFill>
                  <a:srgbClr val="FF0000"/>
                </a:solidFill>
              </a:rPr>
              <a:t>6. DA ako/kad/nakon što </a:t>
            </a:r>
            <a:r>
              <a:rPr lang="hr-HR" sz="2900" b="1" dirty="0" smtClean="0">
                <a:solidFill>
                  <a:srgbClr val="FF0000"/>
                </a:solidFill>
              </a:rPr>
              <a:t>napraviš, napišeš, naučiš, pospremiš (uvjet)….</a:t>
            </a:r>
          </a:p>
          <a:p>
            <a:endParaRPr lang="hr-HR" sz="2900" b="1" dirty="0" smtClean="0"/>
          </a:p>
          <a:p>
            <a:pPr>
              <a:buNone/>
            </a:pPr>
            <a:r>
              <a:rPr lang="hr-HR" sz="2900" b="1" dirty="0" smtClean="0"/>
              <a:t>Ponekad se mora reći:</a:t>
            </a:r>
            <a:endParaRPr lang="hr-HR" sz="2900" dirty="0" smtClean="0"/>
          </a:p>
          <a:p>
            <a:r>
              <a:rPr lang="hr-HR" sz="2900" b="1" dirty="0" smtClean="0"/>
              <a:t>7. Ne – odlučno </a:t>
            </a:r>
            <a:r>
              <a:rPr lang="hr-HR" sz="2900" b="1" dirty="0" smtClean="0"/>
              <a:t>, </a:t>
            </a:r>
            <a:r>
              <a:rPr lang="hr-HR" sz="2900" b="1" dirty="0" smtClean="0"/>
              <a:t>uz </a:t>
            </a:r>
            <a:r>
              <a:rPr lang="hr-HR" sz="2900" b="1" dirty="0" smtClean="0"/>
              <a:t>obrazloženje, ne posustajati</a:t>
            </a:r>
            <a:endParaRPr lang="hr-HR" sz="2900" dirty="0" smtClean="0"/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6" name="Slika 5" descr="l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6672"/>
            <a:ext cx="18383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Putem sjednica </a:t>
            </a:r>
            <a:r>
              <a:rPr lang="hr-HR" b="1" dirty="0" smtClean="0"/>
              <a:t>Razrednog vijeća – RV</a:t>
            </a:r>
            <a:r>
              <a:rPr lang="hr-HR" dirty="0" smtClean="0"/>
              <a:t>(svi učitelji koji predaju u tom razrednom odjelu) </a:t>
            </a:r>
          </a:p>
          <a:p>
            <a:r>
              <a:rPr lang="hr-HR" dirty="0" smtClean="0"/>
              <a:t>sjednice </a:t>
            </a:r>
            <a:r>
              <a:rPr lang="hr-HR" b="1" dirty="0" smtClean="0"/>
              <a:t>vodi razrednik/</a:t>
            </a:r>
            <a:r>
              <a:rPr lang="hr-HR" b="1" dirty="0" err="1" smtClean="0"/>
              <a:t>ca</a:t>
            </a:r>
            <a:r>
              <a:rPr lang="hr-HR" b="1" dirty="0" smtClean="0"/>
              <a:t> </a:t>
            </a:r>
            <a:r>
              <a:rPr lang="hr-HR" dirty="0" smtClean="0"/>
              <a:t>i na njima se razmjenjuju informacije </a:t>
            </a:r>
          </a:p>
          <a:p>
            <a:r>
              <a:rPr lang="hr-HR" dirty="0" smtClean="0"/>
              <a:t>na sjednicama se utvrđuju </a:t>
            </a:r>
            <a:r>
              <a:rPr lang="hr-HR" b="1" dirty="0" smtClean="0"/>
              <a:t>ocjene</a:t>
            </a:r>
            <a:r>
              <a:rPr lang="hr-HR" dirty="0" smtClean="0"/>
              <a:t>, odgojni elementi, </a:t>
            </a:r>
            <a:r>
              <a:rPr lang="hr-HR" b="1" dirty="0" smtClean="0"/>
              <a:t>pedagoške mjere</a:t>
            </a:r>
            <a:r>
              <a:rPr lang="hr-HR" dirty="0" smtClean="0"/>
              <a:t>, </a:t>
            </a:r>
            <a:r>
              <a:rPr lang="hr-HR" dirty="0" smtClean="0"/>
              <a:t>analiziraju </a:t>
            </a:r>
            <a:r>
              <a:rPr lang="hr-HR" b="1" dirty="0" smtClean="0"/>
              <a:t>izostanci,</a:t>
            </a:r>
            <a:r>
              <a:rPr lang="hr-HR" dirty="0" smtClean="0"/>
              <a:t> </a:t>
            </a:r>
            <a:r>
              <a:rPr lang="hr-HR" dirty="0" smtClean="0"/>
              <a:t>polaženje dopunske, dodatne, izborne nastave i </a:t>
            </a:r>
            <a:r>
              <a:rPr lang="hr-HR" dirty="0" err="1" smtClean="0"/>
              <a:t>sl</a:t>
            </a:r>
            <a:r>
              <a:rPr lang="hr-HR" dirty="0" smtClean="0"/>
              <a:t>. </a:t>
            </a:r>
          </a:p>
          <a:p>
            <a:r>
              <a:rPr lang="hr-HR" b="1" dirty="0" smtClean="0"/>
              <a:t>predmetni učitelji </a:t>
            </a:r>
            <a:r>
              <a:rPr lang="hr-HR" dirty="0" smtClean="0"/>
              <a:t>redovito </a:t>
            </a:r>
            <a:r>
              <a:rPr lang="hr-HR" b="1" dirty="0" smtClean="0"/>
              <a:t>kontaktiraju razrednika/</a:t>
            </a:r>
            <a:r>
              <a:rPr lang="hr-HR" b="1" dirty="0" err="1" smtClean="0"/>
              <a:t>cu</a:t>
            </a:r>
            <a:r>
              <a:rPr lang="hr-HR" b="1" dirty="0" smtClean="0"/>
              <a:t> </a:t>
            </a:r>
            <a:r>
              <a:rPr lang="hr-HR" dirty="0" smtClean="0"/>
              <a:t>i dogovaraju se o postupcima za dobrobit svakog pojedinog učenika </a:t>
            </a:r>
          </a:p>
          <a:p>
            <a:r>
              <a:rPr lang="hr-HR" b="1" dirty="0" smtClean="0"/>
              <a:t>SRS (pedagoginja, psihologinja, socijalna pedagoginja, </a:t>
            </a:r>
            <a:r>
              <a:rPr lang="hr-HR" b="1" dirty="0" err="1" smtClean="0"/>
              <a:t>logopedinja</a:t>
            </a:r>
            <a:r>
              <a:rPr lang="hr-HR" dirty="0" smtClean="0"/>
              <a:t> ) pomažu učenicima i roditeljima, razrednicima i učiteljima u složenim i zahtjevnim situacijama; </a:t>
            </a:r>
            <a:r>
              <a:rPr lang="hr-HR" dirty="0" smtClean="0"/>
              <a:t>svaka, </a:t>
            </a:r>
            <a:r>
              <a:rPr lang="hr-HR" dirty="0" smtClean="0"/>
              <a:t>unutar svojeg djelokruga rada u skladu sa stečenim znanjima i kompetencijama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mi u školi pomažemo?: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 </a:t>
            </a:r>
          </a:p>
          <a:p>
            <a:pPr algn="ctr">
              <a:buNone/>
            </a:pPr>
            <a:r>
              <a:rPr lang="hr-HR" dirty="0" smtClean="0"/>
              <a:t>NE ZABORAVITE, </a:t>
            </a:r>
          </a:p>
          <a:p>
            <a:pPr algn="ctr">
              <a:buNone/>
            </a:pPr>
            <a:r>
              <a:rPr lang="hr-HR" dirty="0" smtClean="0"/>
              <a:t>ZADOVOLJNO DIJETE JE SRETNO DIJETE, </a:t>
            </a:r>
          </a:p>
          <a:p>
            <a:pPr algn="ctr">
              <a:buNone/>
            </a:pPr>
            <a:r>
              <a:rPr lang="hr-HR" dirty="0" smtClean="0"/>
              <a:t>A TO NAM JE SVIMA CILJ,</a:t>
            </a:r>
          </a:p>
          <a:p>
            <a:pPr algn="ctr">
              <a:buNone/>
            </a:pPr>
            <a:r>
              <a:rPr lang="hr-HR" dirty="0" smtClean="0"/>
              <a:t> </a:t>
            </a:r>
          </a:p>
          <a:p>
            <a:pPr algn="ctr">
              <a:buNone/>
            </a:pPr>
            <a:r>
              <a:rPr lang="hr-HR" dirty="0" smtClean="0"/>
              <a:t>ZAR NE?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hr-HR" dirty="0" smtClean="0"/>
              <a:t>ZAJEDNO DO CILJA</a:t>
            </a:r>
            <a:endParaRPr lang="hr-HR" dirty="0"/>
          </a:p>
        </p:txBody>
      </p:sp>
      <p:pic>
        <p:nvPicPr>
          <p:cNvPr id="4" name="Slika 3" descr="BackToSchoo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21088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52500" lnSpcReduction="20000"/>
          </a:bodyPr>
          <a:lstStyle/>
          <a:p>
            <a:pPr algn="ctr">
              <a:buNone/>
            </a:pPr>
            <a:endParaRPr lang="hr-HR" sz="5300" dirty="0" smtClean="0"/>
          </a:p>
          <a:p>
            <a:pPr algn="ctr">
              <a:buNone/>
            </a:pPr>
            <a:r>
              <a:rPr lang="hr-HR" sz="9000" dirty="0" smtClean="0"/>
              <a:t>SVI SMO NEKAD BILI </a:t>
            </a:r>
            <a:r>
              <a:rPr lang="hr-HR" sz="9000" dirty="0" smtClean="0"/>
              <a:t>DJECA,</a:t>
            </a:r>
            <a:r>
              <a:rPr lang="hr-HR" sz="9000" dirty="0" smtClean="0"/>
              <a:t/>
            </a:r>
            <a:br>
              <a:rPr lang="hr-HR" sz="9000" dirty="0" smtClean="0"/>
            </a:br>
            <a:r>
              <a:rPr lang="hr-HR" sz="9000" dirty="0" smtClean="0"/>
              <a:t>SAMO, </a:t>
            </a:r>
          </a:p>
          <a:p>
            <a:pPr algn="ctr">
              <a:buNone/>
            </a:pPr>
            <a:r>
              <a:rPr lang="hr-HR" sz="9000" dirty="0" smtClean="0"/>
              <a:t>NEKI SU TO ZABORAVILI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u="sng" dirty="0" smtClean="0">
              <a:hlinkClick r:id="rId2"/>
            </a:endParaRPr>
          </a:p>
          <a:p>
            <a:pPr>
              <a:buNone/>
            </a:pPr>
            <a:r>
              <a:rPr lang="hr-HR" dirty="0" smtClean="0"/>
              <a:t>					Pedagoginja: Nada </a:t>
            </a:r>
            <a:r>
              <a:rPr lang="hr-HR" dirty="0" err="1" smtClean="0"/>
              <a:t>Lovretić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					</a:t>
            </a:r>
            <a:r>
              <a:rPr lang="hr-HR" dirty="0" err="1" smtClean="0">
                <a:hlinkClick r:id="rId2"/>
              </a:rPr>
              <a:t>nada.lovretic</a:t>
            </a:r>
            <a:r>
              <a:rPr lang="hr-HR" dirty="0" smtClean="0"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skole.hr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5" name="Slika 4" descr="BackToScho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8640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Prijelaz iz razredne na predmetnu nastavu  događa se u razdoblju intenzivnih psihičkih i fizičkih promjena. To je  razdoblje </a:t>
            </a:r>
            <a:r>
              <a:rPr lang="hr-HR" dirty="0" err="1" smtClean="0"/>
              <a:t>predpuberteta</a:t>
            </a:r>
            <a:r>
              <a:rPr lang="hr-HR" dirty="0" smtClean="0"/>
              <a:t>/puberteta koje samo po sebi unosi nemir u vašu </a:t>
            </a:r>
            <a:r>
              <a:rPr lang="hr-HR" dirty="0" smtClean="0"/>
              <a:t>djecu:  </a:t>
            </a:r>
          </a:p>
          <a:p>
            <a:r>
              <a:rPr lang="hr-HR" dirty="0" smtClean="0"/>
              <a:t>s jedne </a:t>
            </a:r>
            <a:r>
              <a:rPr lang="hr-HR" dirty="0" smtClean="0"/>
              <a:t>strane jača </a:t>
            </a:r>
            <a:r>
              <a:rPr lang="hr-HR" dirty="0" smtClean="0"/>
              <a:t>njihova težnja za </a:t>
            </a:r>
            <a:r>
              <a:rPr lang="hr-HR" b="1" dirty="0" smtClean="0"/>
              <a:t>samostalnošću, </a:t>
            </a:r>
          </a:p>
          <a:p>
            <a:r>
              <a:rPr lang="hr-HR" dirty="0" smtClean="0"/>
              <a:t>s </a:t>
            </a:r>
            <a:r>
              <a:rPr lang="hr-HR" dirty="0" smtClean="0"/>
              <a:t>druge, </a:t>
            </a:r>
            <a:r>
              <a:rPr lang="hr-HR" b="1" dirty="0" smtClean="0"/>
              <a:t>ovisnost o odraslima </a:t>
            </a:r>
            <a:r>
              <a:rPr lang="hr-HR" b="1" dirty="0" smtClean="0"/>
              <a:t>- </a:t>
            </a:r>
            <a:r>
              <a:rPr lang="hr-HR" dirty="0" smtClean="0"/>
              <a:t>potreba </a:t>
            </a:r>
            <a:r>
              <a:rPr lang="hr-HR" dirty="0" smtClean="0"/>
              <a:t>za zaštitom i sigurnošću </a:t>
            </a:r>
            <a:r>
              <a:rPr lang="hr-HR" dirty="0" smtClean="0"/>
              <a:t>(roditelji, učitelji)</a:t>
            </a:r>
          </a:p>
          <a:p>
            <a:r>
              <a:rPr lang="hr-HR" dirty="0" smtClean="0"/>
              <a:t>s treće, sve je</a:t>
            </a:r>
            <a:r>
              <a:rPr lang="hr-HR" dirty="0" smtClean="0"/>
              <a:t> </a:t>
            </a:r>
            <a:r>
              <a:rPr lang="hr-HR" dirty="0" smtClean="0"/>
              <a:t>snažniji utjecaj </a:t>
            </a:r>
            <a:r>
              <a:rPr lang="hr-HR" dirty="0" smtClean="0"/>
              <a:t>vršnjaka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PRIJELAZ IZ RAZREDNE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NA PREDMETNU NASTAVU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4401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Strah</a:t>
            </a:r>
            <a:r>
              <a:rPr lang="hr-HR" dirty="0" smtClean="0"/>
              <a:t> od novog, nepoznatog,  teškog, opsežnog gradiva  proizvodi osjećaj </a:t>
            </a:r>
            <a:r>
              <a:rPr lang="hr-HR" b="1" dirty="0" smtClean="0"/>
              <a:t>nesigurnosti</a:t>
            </a:r>
            <a:r>
              <a:rPr lang="hr-HR" dirty="0" smtClean="0"/>
              <a:t>, </a:t>
            </a:r>
            <a:endParaRPr lang="hr-HR" dirty="0" smtClean="0"/>
          </a:p>
          <a:p>
            <a:r>
              <a:rPr lang="hr-HR" dirty="0" smtClean="0"/>
              <a:t>nerealno </a:t>
            </a:r>
            <a:r>
              <a:rPr lang="hr-HR" b="1" dirty="0" smtClean="0"/>
              <a:t>preuveličavanje</a:t>
            </a:r>
            <a:r>
              <a:rPr lang="hr-HR" dirty="0" smtClean="0"/>
              <a:t> </a:t>
            </a:r>
            <a:r>
              <a:rPr lang="hr-HR" dirty="0" smtClean="0"/>
              <a:t>(“ </a:t>
            </a:r>
            <a:r>
              <a:rPr lang="hr-HR" dirty="0" smtClean="0"/>
              <a:t>grozno strogi profesori, traže jako puno, dijele jedinice, uspoređuju te s bratom ili </a:t>
            </a:r>
            <a:r>
              <a:rPr lang="hr-HR" dirty="0" err="1" smtClean="0"/>
              <a:t>sestrom.</a:t>
            </a:r>
            <a:r>
              <a:rPr lang="hr-HR" dirty="0" smtClean="0"/>
              <a:t>., stariji učenici će ti se rugati, gurati te, uzimati ti marendu, tko zna što sve </a:t>
            </a:r>
            <a:r>
              <a:rPr lang="hr-HR" dirty="0" smtClean="0"/>
              <a:t>još”…) </a:t>
            </a:r>
            <a:r>
              <a:rPr lang="hr-HR" dirty="0" smtClean="0"/>
              <a:t>a sve to </a:t>
            </a:r>
            <a:r>
              <a:rPr lang="hr-HR" dirty="0" smtClean="0"/>
              <a:t>utječe na </a:t>
            </a:r>
            <a:r>
              <a:rPr lang="hr-HR" dirty="0" smtClean="0"/>
              <a:t>njihovo </a:t>
            </a:r>
            <a:r>
              <a:rPr lang="hr-HR" b="1" dirty="0" smtClean="0"/>
              <a:t>samopouzdanje</a:t>
            </a:r>
            <a:r>
              <a:rPr lang="hr-HR" dirty="0" smtClean="0"/>
              <a:t>, </a:t>
            </a:r>
          </a:p>
          <a:p>
            <a:r>
              <a:rPr lang="hr-HR" b="1" dirty="0" smtClean="0"/>
              <a:t>Posljedice proživljavanja </a:t>
            </a:r>
            <a:r>
              <a:rPr lang="hr-HR" dirty="0" smtClean="0"/>
              <a:t>nekih promjena, roditelji uočavaju tek na </a:t>
            </a:r>
            <a:r>
              <a:rPr lang="hr-HR" b="1" dirty="0" smtClean="0"/>
              <a:t>uspjehu</a:t>
            </a:r>
            <a:r>
              <a:rPr lang="hr-HR" dirty="0" smtClean="0"/>
              <a:t> učenika koji ponekad nije u skladu s njihovim </a:t>
            </a:r>
            <a:r>
              <a:rPr lang="hr-HR" dirty="0" smtClean="0"/>
              <a:t>očekivanjima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Sa čime se suočavaju budući </a:t>
            </a:r>
            <a:r>
              <a:rPr lang="hr-HR" sz="3600" b="1" dirty="0" err="1" smtClean="0"/>
              <a:t>petaši</a:t>
            </a:r>
            <a:r>
              <a:rPr lang="hr-HR" sz="3600" b="1" dirty="0" smtClean="0"/>
              <a:t>?</a:t>
            </a:r>
            <a:endParaRPr lang="hr-HR" sz="3600" dirty="0"/>
          </a:p>
        </p:txBody>
      </p:sp>
      <p:pic>
        <p:nvPicPr>
          <p:cNvPr id="4" name="Slika 3" descr="MC900434403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01208"/>
            <a:ext cx="11239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smtClean="0"/>
              <a:t>Veći broj predmeta – novi predmeti (priroda, povijest, geografija, tehnička kultura) </a:t>
            </a:r>
          </a:p>
          <a:p>
            <a:pPr lvl="0"/>
            <a:r>
              <a:rPr lang="hr-HR" dirty="0" smtClean="0"/>
              <a:t>Više učitelja – različiti predavački stilovi, zahtjevi i kriteriji ocjenjivanja</a:t>
            </a:r>
          </a:p>
          <a:p>
            <a:pPr lvl="0"/>
            <a:r>
              <a:rPr lang="hr-HR" dirty="0" smtClean="0"/>
              <a:t>Razrednica – nije „samo njihova“, ima i druge učenike po satnici</a:t>
            </a:r>
          </a:p>
          <a:p>
            <a:pPr lvl="0"/>
            <a:r>
              <a:rPr lang="hr-HR" dirty="0" smtClean="0"/>
              <a:t>Seljenje iz učionice u </a:t>
            </a:r>
            <a:r>
              <a:rPr lang="hr-HR" dirty="0" smtClean="0"/>
              <a:t>učionicu  </a:t>
            </a:r>
            <a:endParaRPr lang="hr-HR" dirty="0" smtClean="0"/>
          </a:p>
          <a:p>
            <a:pPr lvl="0"/>
            <a:r>
              <a:rPr lang="hr-HR" dirty="0" smtClean="0"/>
              <a:t>Susretanje s mnoštvom starijih učenika</a:t>
            </a:r>
          </a:p>
          <a:p>
            <a:pPr lvl="0"/>
            <a:r>
              <a:rPr lang="hr-HR" dirty="0" smtClean="0"/>
              <a:t>Duži boravak u školi – satnica (blok sati)</a:t>
            </a:r>
          </a:p>
          <a:p>
            <a:pPr lvl="0"/>
            <a:r>
              <a:rPr lang="hr-HR" dirty="0" smtClean="0"/>
              <a:t>Više </a:t>
            </a:r>
            <a:r>
              <a:rPr lang="hr-HR" dirty="0" smtClean="0"/>
              <a:t>učenja (uz veći broj predmeta i zahtjeve pojedinih učitelja)</a:t>
            </a:r>
            <a:endParaRPr lang="hr-HR" dirty="0" smtClean="0"/>
          </a:p>
          <a:p>
            <a:pPr lvl="0"/>
            <a:r>
              <a:rPr lang="hr-HR" dirty="0" smtClean="0"/>
              <a:t>Domaće </a:t>
            </a:r>
            <a:r>
              <a:rPr lang="hr-HR" dirty="0" smtClean="0"/>
              <a:t>zadaće (više, </a:t>
            </a:r>
            <a:r>
              <a:rPr lang="hr-HR" dirty="0" err="1" smtClean="0"/>
              <a:t>teže.</a:t>
            </a:r>
            <a:r>
              <a:rPr lang="hr-HR" dirty="0" smtClean="0"/>
              <a:t>.)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Snalaženje u novim okolnostima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Slika 4" descr="MC900434411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573016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 smtClean="0"/>
              <a:t>Predznanje (znanje, vještine, navike stečene u razrednoj nastavi: osobito tehnika čitanja, razumijevanje pročitanog, automatizirane računske operacije)</a:t>
            </a:r>
          </a:p>
          <a:p>
            <a:r>
              <a:rPr lang="hr-HR" dirty="0" smtClean="0"/>
              <a:t>Sposobnosti</a:t>
            </a:r>
          </a:p>
          <a:p>
            <a:r>
              <a:rPr lang="hr-HR" dirty="0" smtClean="0"/>
              <a:t>Samopouzdanje i pozitivna slika o sebi</a:t>
            </a:r>
          </a:p>
          <a:p>
            <a:pPr lvl="0"/>
            <a:r>
              <a:rPr lang="hr-HR" dirty="0" smtClean="0"/>
              <a:t>Motivacija za učenje</a:t>
            </a:r>
          </a:p>
          <a:p>
            <a:pPr lvl="0"/>
            <a:r>
              <a:rPr lang="hr-HR" dirty="0" smtClean="0"/>
              <a:t>Radne navike (redovito pisanje DZ, učenje – ponavljanje, vježbanje, stupanj </a:t>
            </a:r>
            <a:r>
              <a:rPr lang="hr-HR" dirty="0" err="1" smtClean="0"/>
              <a:t>samostalnosti.</a:t>
            </a:r>
            <a:r>
              <a:rPr lang="hr-HR" dirty="0" smtClean="0"/>
              <a:t>.)</a:t>
            </a:r>
          </a:p>
          <a:p>
            <a:pPr lvl="0"/>
            <a:r>
              <a:rPr lang="hr-HR" dirty="0" smtClean="0"/>
              <a:t>Tehnike učenja </a:t>
            </a:r>
          </a:p>
          <a:p>
            <a:pPr lvl="0"/>
            <a:r>
              <a:rPr lang="hr-HR" dirty="0" smtClean="0"/>
              <a:t>Usmjereno praćenje nastave (postavljanje pitanja, javljanje kad se zna, traženje pojašnjenja, pomoći…)</a:t>
            </a:r>
          </a:p>
          <a:p>
            <a:pPr lvl="0"/>
            <a:r>
              <a:rPr lang="hr-HR" dirty="0" smtClean="0"/>
              <a:t>Pomoć u kući (</a:t>
            </a:r>
            <a:r>
              <a:rPr lang="hr-HR" b="1" dirty="0" smtClean="0"/>
              <a:t>onim učenicima kojima je ona potrebna</a:t>
            </a:r>
            <a:r>
              <a:rPr lang="hr-HR" dirty="0" smtClean="0"/>
              <a:t>)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/>
              <a:t>Što  utječe na uspjeh u petom razredu?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6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b="1" dirty="0" smtClean="0"/>
              <a:t>Uskladite </a:t>
            </a:r>
            <a:r>
              <a:rPr lang="hr-HR" dirty="0" smtClean="0"/>
              <a:t>svoja</a:t>
            </a:r>
            <a:r>
              <a:rPr lang="hr-HR" b="1" dirty="0" smtClean="0"/>
              <a:t> očekivanja </a:t>
            </a:r>
            <a:r>
              <a:rPr lang="hr-HR" dirty="0" smtClean="0"/>
              <a:t>s očekivanjima i motivacijom svoga djeteta. Previsoka očekivanja stvaraju </a:t>
            </a:r>
            <a:r>
              <a:rPr lang="hr-HR" b="1" dirty="0" smtClean="0"/>
              <a:t>pritisak</a:t>
            </a:r>
            <a:r>
              <a:rPr lang="hr-HR" dirty="0" smtClean="0"/>
              <a:t>.</a:t>
            </a:r>
          </a:p>
          <a:p>
            <a:pPr lvl="0"/>
            <a:r>
              <a:rPr lang="hr-HR" dirty="0" err="1" smtClean="0"/>
              <a:t>Pomozite</a:t>
            </a:r>
            <a:r>
              <a:rPr lang="hr-HR" dirty="0" smtClean="0"/>
              <a:t> djetetu napraviti </a:t>
            </a:r>
            <a:r>
              <a:rPr lang="hr-HR" b="1" dirty="0" smtClean="0"/>
              <a:t>raspored dana</a:t>
            </a:r>
            <a:r>
              <a:rPr lang="hr-HR" dirty="0" smtClean="0"/>
              <a:t>: vrijeme za učenje, slobodno vrijeme i vrijeme za kućne obveze ( tako se navikava na rad u određeno vrijeme, razvija naviku i dosljednost u radu, jača samopouzdanje i odgovornost) </a:t>
            </a:r>
          </a:p>
          <a:p>
            <a:pPr lvl="0"/>
            <a:r>
              <a:rPr lang="hr-HR" dirty="0" smtClean="0"/>
              <a:t>Osigurajte mu </a:t>
            </a:r>
            <a:r>
              <a:rPr lang="hr-HR" b="1" dirty="0" smtClean="0"/>
              <a:t>stalno, uvijek isto, mirno mjesto </a:t>
            </a:r>
            <a:r>
              <a:rPr lang="hr-HR" dirty="0" smtClean="0"/>
              <a:t>za učenje (NE TV, kompjutor, mobitel)</a:t>
            </a:r>
          </a:p>
          <a:p>
            <a:pPr lvl="0"/>
            <a:r>
              <a:rPr lang="hr-HR" dirty="0" smtClean="0"/>
              <a:t>Izradite </a:t>
            </a:r>
            <a:r>
              <a:rPr lang="hr-HR" b="1" dirty="0" smtClean="0"/>
              <a:t>plan učenja </a:t>
            </a:r>
            <a:r>
              <a:rPr lang="hr-HR" dirty="0" smtClean="0"/>
              <a:t>i stavite na vidljivo mjesto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Pomoć roditelja je </a:t>
            </a:r>
            <a:r>
              <a:rPr lang="hr-HR" sz="3600" b="1" dirty="0" err="1" smtClean="0"/>
              <a:t>neophodana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/>
          </a:p>
        </p:txBody>
      </p:sp>
      <p:pic>
        <p:nvPicPr>
          <p:cNvPr id="5" name="Slika 4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764704"/>
            <a:ext cx="291581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2024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hr-HR" sz="2600" dirty="0" smtClean="0"/>
              <a:t>Pokažite mu </a:t>
            </a:r>
            <a:r>
              <a:rPr lang="hr-HR" sz="2600" b="1" dirty="0" smtClean="0"/>
              <a:t>kako</a:t>
            </a:r>
            <a:r>
              <a:rPr lang="hr-HR" sz="2600" dirty="0" smtClean="0"/>
              <a:t> učinkovito učiti </a:t>
            </a:r>
            <a:r>
              <a:rPr lang="hr-HR" dirty="0" smtClean="0"/>
              <a:t>(učit će i u školi)</a:t>
            </a:r>
          </a:p>
          <a:p>
            <a:pPr lvl="0"/>
            <a:r>
              <a:rPr lang="hr-HR" dirty="0" smtClean="0"/>
              <a:t> informativno pročitati tekst</a:t>
            </a:r>
          </a:p>
          <a:p>
            <a:pPr lvl="0"/>
            <a:r>
              <a:rPr lang="hr-HR" dirty="0" smtClean="0"/>
              <a:t>preletjeti istaknute naslove</a:t>
            </a:r>
          </a:p>
          <a:p>
            <a:pPr lvl="0"/>
            <a:r>
              <a:rPr lang="hr-HR" dirty="0" smtClean="0"/>
              <a:t>podijeliti na manje dijelove</a:t>
            </a:r>
          </a:p>
          <a:p>
            <a:pPr lvl="0"/>
            <a:r>
              <a:rPr lang="hr-HR" dirty="0" smtClean="0"/>
              <a:t>pročitati više puta (nejasne dijelove  pročitati naglas)</a:t>
            </a:r>
          </a:p>
          <a:p>
            <a:pPr lvl="0"/>
            <a:r>
              <a:rPr lang="hr-HR" dirty="0" smtClean="0"/>
              <a:t>praviti bilješke </a:t>
            </a:r>
          </a:p>
          <a:p>
            <a:pPr lvl="0"/>
            <a:r>
              <a:rPr lang="hr-HR" dirty="0" smtClean="0"/>
              <a:t>podvlačiti bitno</a:t>
            </a:r>
          </a:p>
          <a:p>
            <a:pPr lvl="0"/>
            <a:r>
              <a:rPr lang="hr-HR" dirty="0" smtClean="0"/>
              <a:t>naći odgovore ( na pitanja iza lekcije) u tekstu</a:t>
            </a:r>
          </a:p>
          <a:p>
            <a:pPr lvl="0"/>
            <a:r>
              <a:rPr lang="hr-HR" dirty="0" smtClean="0"/>
              <a:t>izrada umnih mapa – lakše učenje uz pomoć asocijacija: što o tome već zna, povezivanje s prijašnjim znanjem (učit će i</a:t>
            </a:r>
          </a:p>
          <a:p>
            <a:pPr lvl="0"/>
            <a:r>
              <a:rPr lang="hr-HR" dirty="0" smtClean="0"/>
              <a:t> u školi )</a:t>
            </a:r>
          </a:p>
          <a:p>
            <a:pPr lvl="0"/>
            <a:r>
              <a:rPr lang="hr-HR" dirty="0" smtClean="0"/>
              <a:t>traženje primjera, prepričavanje</a:t>
            </a:r>
          </a:p>
          <a:p>
            <a:pPr lvl="0"/>
            <a:r>
              <a:rPr lang="hr-HR" dirty="0" smtClean="0"/>
              <a:t>učenje sa smislom, s razumijevanjem – postavite mu nekoliko pitanja i </a:t>
            </a:r>
            <a:r>
              <a:rPr lang="hr-HR" dirty="0" err="1" smtClean="0"/>
              <a:t>sl</a:t>
            </a:r>
            <a:r>
              <a:rPr lang="hr-HR" dirty="0" smtClean="0"/>
              <a:t>…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Pomoć roditelja je </a:t>
            </a:r>
            <a:r>
              <a:rPr lang="hr-HR" b="1" dirty="0" err="1" smtClean="0"/>
              <a:t>neophodana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268760"/>
            <a:ext cx="30963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dirty="0" smtClean="0"/>
              <a:t>Rastumačite djetetu da je </a:t>
            </a:r>
            <a:r>
              <a:rPr lang="hr-HR" b="1" dirty="0" smtClean="0"/>
              <a:t>učinkovito korištenje nastave pola posla </a:t>
            </a:r>
            <a:r>
              <a:rPr lang="hr-HR" dirty="0" smtClean="0"/>
              <a:t>(pažljivo pratiti, bilježiti, javljati se, </a:t>
            </a:r>
            <a:r>
              <a:rPr lang="hr-HR" dirty="0" err="1" smtClean="0"/>
              <a:t>pitati.</a:t>
            </a:r>
            <a:r>
              <a:rPr lang="hr-HR" dirty="0" smtClean="0"/>
              <a:t>.)</a:t>
            </a:r>
          </a:p>
          <a:p>
            <a:pPr lvl="0"/>
            <a:r>
              <a:rPr lang="hr-HR" b="1" dirty="0" smtClean="0"/>
              <a:t>Hrabrite</a:t>
            </a:r>
            <a:r>
              <a:rPr lang="hr-HR" dirty="0" smtClean="0"/>
              <a:t> i hvalite dijete </a:t>
            </a:r>
            <a:r>
              <a:rPr lang="hr-HR" b="1" dirty="0" smtClean="0"/>
              <a:t>i za male uspjehe</a:t>
            </a:r>
          </a:p>
          <a:p>
            <a:pPr lvl="0"/>
            <a:r>
              <a:rPr lang="hr-HR" dirty="0" smtClean="0"/>
              <a:t>Učite ga </a:t>
            </a:r>
            <a:r>
              <a:rPr lang="hr-HR" b="1" dirty="0" smtClean="0"/>
              <a:t>da je pogriješiti OK</a:t>
            </a:r>
            <a:r>
              <a:rPr lang="hr-HR" dirty="0" smtClean="0"/>
              <a:t>, pokažite mu kako grešku može popraviti ( odnosi se i na slabije ocjene)</a:t>
            </a:r>
          </a:p>
          <a:p>
            <a:pPr lvl="0"/>
            <a:r>
              <a:rPr lang="hr-HR" b="1" dirty="0" smtClean="0"/>
              <a:t>Kritiziranje zamijenite UPUTOM </a:t>
            </a:r>
            <a:r>
              <a:rPr lang="hr-HR" dirty="0" smtClean="0"/>
              <a:t>kako može biti bolji, kako nešto može popraviti</a:t>
            </a:r>
          </a:p>
          <a:p>
            <a:pPr lvl="0"/>
            <a:r>
              <a:rPr lang="hr-HR" dirty="0" err="1" smtClean="0"/>
              <a:t>Zahtjevajte</a:t>
            </a:r>
            <a:r>
              <a:rPr lang="hr-HR" dirty="0" smtClean="0"/>
              <a:t> da se obvezno </a:t>
            </a:r>
            <a:r>
              <a:rPr lang="hr-HR" b="1" dirty="0" smtClean="0"/>
              <a:t>pridržava dogovora </a:t>
            </a:r>
            <a:r>
              <a:rPr lang="hr-HR" dirty="0" smtClean="0"/>
              <a:t>oko učenja,  </a:t>
            </a:r>
            <a:r>
              <a:rPr lang="hr-HR" b="1" dirty="0" smtClean="0"/>
              <a:t>dogovorite posljedice </a:t>
            </a:r>
            <a:r>
              <a:rPr lang="hr-HR" dirty="0" smtClean="0"/>
              <a:t>– ako se dogovor ne </a:t>
            </a:r>
            <a:r>
              <a:rPr lang="hr-HR" dirty="0" err="1" smtClean="0"/>
              <a:t>ispoštuje</a:t>
            </a:r>
            <a:r>
              <a:rPr lang="hr-HR" dirty="0" smtClean="0"/>
              <a:t>,  nešto se mora dogoditi (NE fizičko kažnjavanje, već uskrata privilegija: TV, mobitel, kompjutor…)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540568" y="0"/>
            <a:ext cx="8229600" cy="126876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Slika 4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410445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smtClean="0"/>
              <a:t>Imajte </a:t>
            </a:r>
            <a:r>
              <a:rPr lang="hr-HR" b="1" dirty="0" smtClean="0"/>
              <a:t>redovite</a:t>
            </a:r>
            <a:r>
              <a:rPr lang="hr-HR" dirty="0" smtClean="0"/>
              <a:t> kontakte s razrednicom i s ostalim učiteljima iz RV, ako je potrebno. Tako ćete stalno biti </a:t>
            </a:r>
            <a:r>
              <a:rPr lang="hr-HR" b="1" dirty="0" smtClean="0"/>
              <a:t>informirani o uspjehu</a:t>
            </a:r>
            <a:r>
              <a:rPr lang="hr-HR" dirty="0" smtClean="0"/>
              <a:t>, moći ćete dobiti dodatna objašnjenja i upute za poboljšanje, </a:t>
            </a:r>
            <a:r>
              <a:rPr lang="hr-HR" b="1" dirty="0" smtClean="0"/>
              <a:t>izbjeći ćete nesporazume</a:t>
            </a:r>
            <a:r>
              <a:rPr lang="hr-HR" dirty="0" smtClean="0"/>
              <a:t>, razvijat ćete </a:t>
            </a:r>
            <a:r>
              <a:rPr lang="hr-HR" b="1" dirty="0" smtClean="0"/>
              <a:t>suradničke odnose sa školom </a:t>
            </a:r>
            <a:r>
              <a:rPr lang="hr-HR" dirty="0" smtClean="0"/>
              <a:t>i imati  </a:t>
            </a:r>
            <a:r>
              <a:rPr lang="hr-HR" sz="2600" dirty="0" smtClean="0"/>
              <a:t>informacije</a:t>
            </a:r>
            <a:r>
              <a:rPr lang="hr-HR" dirty="0" smtClean="0"/>
              <a:t>  o pomoći koja se nudi u školi u slučaju bilo kakvih problema ( pomoć SRS, drugih učitelja, dopunska, dodatna nastava,..)</a:t>
            </a:r>
          </a:p>
          <a:p>
            <a:pPr lvl="0"/>
            <a:r>
              <a:rPr lang="hr-HR" b="1" dirty="0" smtClean="0"/>
              <a:t>Odnos</a:t>
            </a:r>
            <a:r>
              <a:rPr lang="hr-HR" dirty="0" smtClean="0"/>
              <a:t>: roditelj - učitelj –učenik je od izuzetne važnosti, </a:t>
            </a:r>
            <a:r>
              <a:rPr lang="hr-HR" b="1" dirty="0" smtClean="0"/>
              <a:t>njegujte ga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7" name="Slika 6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4664"/>
            <a:ext cx="41044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825</Words>
  <Application>Microsoft Office PowerPoint</Application>
  <PresentationFormat>Prikaz na zaslonu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Gomilanje</vt:lpstr>
      <vt:lpstr>Slajd 1</vt:lpstr>
      <vt:lpstr> PRIJELAZ IZ RAZREDNE NA PREDMETNU NASTAVU   </vt:lpstr>
      <vt:lpstr>Sa čime se suočavaju budući petaši?</vt:lpstr>
      <vt:lpstr>Snalaženje u novim okolnostima  </vt:lpstr>
      <vt:lpstr>Što  utječe na uspjeh u petom razredu? </vt:lpstr>
      <vt:lpstr>Pomoć roditelja je neophodana </vt:lpstr>
      <vt:lpstr>Pomoć roditelja je neophodana </vt:lpstr>
      <vt:lpstr>Slajd 8</vt:lpstr>
      <vt:lpstr> </vt:lpstr>
      <vt:lpstr>NJEGUJTE ODNOS S RAZREDNICOM </vt:lpstr>
      <vt:lpstr>Slajd 11</vt:lpstr>
      <vt:lpstr>Kako mi u školi pomažemo?:</vt:lpstr>
      <vt:lpstr>ZAJEDNO DO CILJA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nada.lovretic@skole.hr </dc:title>
  <dc:creator>Nada</dc:creator>
  <cp:lastModifiedBy>Nada Lovretić</cp:lastModifiedBy>
  <cp:revision>19</cp:revision>
  <dcterms:created xsi:type="dcterms:W3CDTF">2013-05-25T13:49:56Z</dcterms:created>
  <dcterms:modified xsi:type="dcterms:W3CDTF">2013-05-27T11:08:23Z</dcterms:modified>
</cp:coreProperties>
</file>