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66" r:id="rId3"/>
    <p:sldId id="262" r:id="rId4"/>
    <p:sldId id="263" r:id="rId5"/>
    <p:sldId id="264" r:id="rId6"/>
    <p:sldId id="265" r:id="rId7"/>
    <p:sldId id="258" r:id="rId8"/>
    <p:sldId id="259" r:id="rId9"/>
    <p:sldId id="260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75E5F-6594-431B-8E81-FBF115ABDBD8}" type="datetimeFigureOut">
              <a:rPr lang="hr-HR" smtClean="0"/>
              <a:t>20.9.2010.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1A554-17AD-4D1A-83C7-9072F86C3FE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03A5-7352-456D-84AC-96FD63FF78E4}" type="datetimeFigureOut">
              <a:rPr lang="hr-HR" smtClean="0"/>
              <a:t>20.9.2010.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E837-5603-4163-8FF9-9940B3D6602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03A5-7352-456D-84AC-96FD63FF78E4}" type="datetimeFigureOut">
              <a:rPr lang="hr-HR" smtClean="0"/>
              <a:t>20.9.2010.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E837-5603-4163-8FF9-9940B3D6602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03A5-7352-456D-84AC-96FD63FF78E4}" type="datetimeFigureOut">
              <a:rPr lang="hr-HR" smtClean="0"/>
              <a:t>20.9.2010.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E837-5603-4163-8FF9-9940B3D6602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03A5-7352-456D-84AC-96FD63FF78E4}" type="datetimeFigureOut">
              <a:rPr lang="hr-HR" smtClean="0"/>
              <a:t>20.9.2010.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E837-5603-4163-8FF9-9940B3D6602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03A5-7352-456D-84AC-96FD63FF78E4}" type="datetimeFigureOut">
              <a:rPr lang="hr-HR" smtClean="0"/>
              <a:t>20.9.2010.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E837-5603-4163-8FF9-9940B3D6602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03A5-7352-456D-84AC-96FD63FF78E4}" type="datetimeFigureOut">
              <a:rPr lang="hr-HR" smtClean="0"/>
              <a:t>20.9.2010.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E837-5603-4163-8FF9-9940B3D6602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03A5-7352-456D-84AC-96FD63FF78E4}" type="datetimeFigureOut">
              <a:rPr lang="hr-HR" smtClean="0"/>
              <a:t>20.9.2010.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E837-5603-4163-8FF9-9940B3D6602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03A5-7352-456D-84AC-96FD63FF78E4}" type="datetimeFigureOut">
              <a:rPr lang="hr-HR" smtClean="0"/>
              <a:t>20.9.2010.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E837-5603-4163-8FF9-9940B3D6602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03A5-7352-456D-84AC-96FD63FF78E4}" type="datetimeFigureOut">
              <a:rPr lang="hr-HR" smtClean="0"/>
              <a:t>20.9.2010.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E837-5603-4163-8FF9-9940B3D6602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03A5-7352-456D-84AC-96FD63FF78E4}" type="datetimeFigureOut">
              <a:rPr lang="hr-HR" smtClean="0"/>
              <a:t>20.9.2010.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E837-5603-4163-8FF9-9940B3D6602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03A5-7352-456D-84AC-96FD63FF78E4}" type="datetimeFigureOut">
              <a:rPr lang="hr-HR" smtClean="0"/>
              <a:t>20.9.2010.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E837-5603-4163-8FF9-9940B3D6602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103A5-7352-456D-84AC-96FD63FF78E4}" type="datetimeFigureOut">
              <a:rPr lang="hr-HR" smtClean="0"/>
              <a:t>20.9.2010.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2E837-5603-4163-8FF9-9940B3D6602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Dobrodošli u 1. razred</a:t>
            </a:r>
            <a:endParaRPr lang="hr-HR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Predstavljanje stručno razvojne službe škole</a:t>
            </a:r>
          </a:p>
          <a:p>
            <a:r>
              <a:rPr lang="hr-HR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UNICEF – STOP nasilju</a:t>
            </a:r>
          </a:p>
          <a:p>
            <a:r>
              <a:rPr lang="hr-HR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Projekt “</a:t>
            </a:r>
            <a:r>
              <a:rPr lang="hr-HR" sz="1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Prvašić</a:t>
            </a:r>
            <a:r>
              <a:rPr lang="hr-HR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u kući”</a:t>
            </a:r>
          </a:p>
          <a:p>
            <a:r>
              <a:rPr lang="hr-HR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Roditeljski sastanak sa učiteljicama</a:t>
            </a:r>
            <a:endParaRPr lang="hr-HR" sz="1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Socijalni pedagog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r-HR" dirty="0"/>
              <a:t> </a:t>
            </a:r>
          </a:p>
          <a:p>
            <a:r>
              <a:rPr lang="hr-HR" sz="4400" dirty="0"/>
              <a:t>PRIMARNA PREVENCIJA</a:t>
            </a:r>
          </a:p>
          <a:p>
            <a:pPr lvl="0"/>
            <a:r>
              <a:rPr lang="hr-HR" sz="4400" dirty="0"/>
              <a:t>Provodi programe </a:t>
            </a:r>
            <a:r>
              <a:rPr lang="it-IT" sz="4400" dirty="0"/>
              <a:t>u </a:t>
            </a:r>
            <a:r>
              <a:rPr lang="it-IT" sz="4400" dirty="0" err="1"/>
              <a:t>okviru</a:t>
            </a:r>
            <a:r>
              <a:rPr lang="it-IT" sz="4400" dirty="0"/>
              <a:t> </a:t>
            </a:r>
            <a:r>
              <a:rPr lang="it-IT" sz="4400" dirty="0" err="1"/>
              <a:t>Školskog</a:t>
            </a:r>
            <a:r>
              <a:rPr lang="it-IT" sz="4400" dirty="0"/>
              <a:t> </a:t>
            </a:r>
            <a:r>
              <a:rPr lang="it-IT" sz="4400" dirty="0" err="1"/>
              <a:t>preventivnog</a:t>
            </a:r>
            <a:r>
              <a:rPr lang="it-IT" sz="4400" dirty="0"/>
              <a:t> </a:t>
            </a:r>
            <a:r>
              <a:rPr lang="it-IT" sz="4400" dirty="0" err="1"/>
              <a:t>programa-</a:t>
            </a:r>
            <a:r>
              <a:rPr lang="it-IT" sz="4400" dirty="0"/>
              <a:t> T</a:t>
            </a:r>
            <a:r>
              <a:rPr lang="hr-HR" sz="4400" dirty="0" err="1"/>
              <a:t>rening</a:t>
            </a:r>
            <a:r>
              <a:rPr lang="hr-HR" sz="4400" dirty="0"/>
              <a:t> životnih vještina, CAP program, </a:t>
            </a:r>
            <a:r>
              <a:rPr lang="it-IT" sz="4400" dirty="0" err="1"/>
              <a:t>Za</a:t>
            </a:r>
            <a:r>
              <a:rPr lang="it-IT" sz="4400" dirty="0"/>
              <a:t> </a:t>
            </a:r>
            <a:r>
              <a:rPr lang="it-IT" sz="4400" dirty="0" err="1"/>
              <a:t>sigurno</a:t>
            </a:r>
            <a:r>
              <a:rPr lang="it-IT" sz="4400" dirty="0"/>
              <a:t> i </a:t>
            </a:r>
            <a:r>
              <a:rPr lang="it-IT" sz="4400" dirty="0" err="1"/>
              <a:t>poticajno</a:t>
            </a:r>
            <a:r>
              <a:rPr lang="it-IT" sz="4400" dirty="0"/>
              <a:t> </a:t>
            </a:r>
            <a:r>
              <a:rPr lang="it-IT" sz="4400" dirty="0" err="1"/>
              <a:t>okruženje</a:t>
            </a:r>
            <a:r>
              <a:rPr lang="it-IT" sz="4400" dirty="0"/>
              <a:t> u </a:t>
            </a:r>
            <a:r>
              <a:rPr lang="it-IT" sz="4400" dirty="0" err="1"/>
              <a:t>školi</a:t>
            </a:r>
            <a:r>
              <a:rPr lang="it-IT" sz="4400" dirty="0"/>
              <a:t> – STOP </a:t>
            </a:r>
            <a:r>
              <a:rPr lang="it-IT" sz="4400" dirty="0" err="1"/>
              <a:t>nasilju</a:t>
            </a:r>
            <a:r>
              <a:rPr lang="it-IT" sz="4400" dirty="0"/>
              <a:t> (Unicef)</a:t>
            </a:r>
            <a:endParaRPr lang="hr-HR" sz="4400" dirty="0"/>
          </a:p>
          <a:p>
            <a:pPr lvl="0"/>
            <a:r>
              <a:rPr lang="hr-HR" sz="4400" dirty="0"/>
              <a:t>dogovara zajedničke aktivnosti i projekte s KŠR </a:t>
            </a:r>
            <a:r>
              <a:rPr lang="hr-HR" sz="4400" dirty="0" err="1"/>
              <a:t>Gorovo</a:t>
            </a:r>
            <a:r>
              <a:rPr lang="hr-HR" sz="4400" dirty="0"/>
              <a:t> s ciljem uključivanja u športske aktivnosti većeg broja djece osobito one koja nisu uključena u trenažni sport</a:t>
            </a:r>
          </a:p>
          <a:p>
            <a:pPr lvl="0"/>
            <a:r>
              <a:rPr lang="hr-HR" sz="4400" dirty="0"/>
              <a:t>surađuje s  institucijama lokalne zajednice s ciljem realizacije kreativnih i edukativnih projekata u Školi  (DND Opatija)</a:t>
            </a:r>
          </a:p>
          <a:p>
            <a:pPr lvl="0"/>
            <a:r>
              <a:rPr lang="hr-HR" sz="4400" dirty="0"/>
              <a:t>sudjeluje u obilježavanju različitih nadnevaka kroz organiziranje športskih aktivnosti, predavanja, radionica  (javna predavanja za roditelje, učitelje, stanovnike </a:t>
            </a:r>
            <a:r>
              <a:rPr lang="hr-HR" sz="4400" dirty="0" err="1"/>
              <a:t>Opatije..</a:t>
            </a:r>
            <a:r>
              <a:rPr lang="hr-HR" sz="4400" dirty="0"/>
              <a:t>.)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r-HR" sz="3000" dirty="0"/>
              <a:t>uključen je u ostale aktivnosti Škole (pratnja na učeničkim ekskurzijama, zamjenjivanje učitelja u slučaju bolesti, </a:t>
            </a:r>
            <a:r>
              <a:rPr lang="hr-HR" sz="3000" dirty="0" err="1"/>
              <a:t>dežurstva..</a:t>
            </a:r>
            <a:r>
              <a:rPr lang="hr-HR" sz="3000" dirty="0"/>
              <a:t>.)</a:t>
            </a:r>
          </a:p>
          <a:p>
            <a:pPr lvl="0"/>
            <a:r>
              <a:rPr lang="en-US" sz="3000" dirty="0" err="1"/>
              <a:t>održava</a:t>
            </a:r>
            <a:r>
              <a:rPr lang="en-US" sz="3000" dirty="0"/>
              <a:t> </a:t>
            </a:r>
            <a:r>
              <a:rPr lang="en-US" sz="3000" dirty="0" err="1"/>
              <a:t>predavanja</a:t>
            </a:r>
            <a:r>
              <a:rPr lang="en-US" sz="3000" dirty="0"/>
              <a:t> </a:t>
            </a:r>
            <a:r>
              <a:rPr lang="en-US" sz="3000" dirty="0" err="1"/>
              <a:t>za</a:t>
            </a:r>
            <a:r>
              <a:rPr lang="en-US" sz="3000" dirty="0"/>
              <a:t> </a:t>
            </a:r>
            <a:r>
              <a:rPr lang="en-US" sz="3000" dirty="0" err="1"/>
              <a:t>roditelje</a:t>
            </a:r>
            <a:r>
              <a:rPr lang="en-US" sz="3000" dirty="0"/>
              <a:t> u </a:t>
            </a:r>
            <a:r>
              <a:rPr lang="en-US" sz="3000" dirty="0" err="1"/>
              <a:t>suradnji</a:t>
            </a:r>
            <a:r>
              <a:rPr lang="en-US" sz="3000" dirty="0"/>
              <a:t> </a:t>
            </a:r>
            <a:r>
              <a:rPr lang="en-US" sz="3000" dirty="0" err="1"/>
              <a:t>sa</a:t>
            </a:r>
            <a:r>
              <a:rPr lang="en-US" sz="3000" dirty="0"/>
              <a:t> </a:t>
            </a:r>
            <a:r>
              <a:rPr lang="en-US" sz="3000" dirty="0" err="1"/>
              <a:t>članovima</a:t>
            </a:r>
            <a:r>
              <a:rPr lang="en-US" sz="3000" dirty="0"/>
              <a:t> </a:t>
            </a:r>
            <a:r>
              <a:rPr lang="en-US" sz="3000" dirty="0" err="1"/>
              <a:t>srs</a:t>
            </a:r>
            <a:r>
              <a:rPr lang="hr-HR" sz="3000" dirty="0"/>
              <a:t> (</a:t>
            </a:r>
            <a:r>
              <a:rPr lang="it-IT" sz="3000" dirty="0" err="1"/>
              <a:t>izazovi</a:t>
            </a:r>
            <a:r>
              <a:rPr lang="it-IT" sz="3000" dirty="0"/>
              <a:t> </a:t>
            </a:r>
            <a:r>
              <a:rPr lang="it-IT" sz="3000" dirty="0" err="1"/>
              <a:t>adolescentnog</a:t>
            </a:r>
            <a:r>
              <a:rPr lang="it-IT" sz="3000" dirty="0"/>
              <a:t> perioda, </a:t>
            </a:r>
            <a:r>
              <a:rPr lang="en-US" sz="3000" dirty="0" err="1"/>
              <a:t>rizi</a:t>
            </a:r>
            <a:r>
              <a:rPr lang="hr-HR" sz="3000" dirty="0"/>
              <a:t>č</a:t>
            </a:r>
            <a:r>
              <a:rPr lang="en-US" sz="3000" dirty="0" err="1"/>
              <a:t>ni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za</a:t>
            </a:r>
            <a:r>
              <a:rPr lang="hr-HR" sz="3000" dirty="0"/>
              <a:t>š</a:t>
            </a:r>
            <a:r>
              <a:rPr lang="en-US" sz="3000" dirty="0" err="1"/>
              <a:t>titni</a:t>
            </a:r>
            <a:r>
              <a:rPr lang="hr-HR" sz="3000" dirty="0"/>
              <a:t> č</a:t>
            </a:r>
            <a:r>
              <a:rPr lang="en-US" sz="3000" dirty="0" err="1"/>
              <a:t>imbenici</a:t>
            </a:r>
            <a:r>
              <a:rPr lang="en-US" sz="3000" dirty="0"/>
              <a:t> </a:t>
            </a:r>
            <a:r>
              <a:rPr lang="en-US" sz="3000" dirty="0" err="1"/>
              <a:t>za</a:t>
            </a:r>
            <a:r>
              <a:rPr lang="en-US" sz="3000" dirty="0"/>
              <a:t> </a:t>
            </a:r>
            <a:r>
              <a:rPr lang="en-US" sz="3000" dirty="0" err="1"/>
              <a:t>razvoj</a:t>
            </a:r>
            <a:r>
              <a:rPr lang="en-US" sz="3000" dirty="0"/>
              <a:t> </a:t>
            </a:r>
            <a:r>
              <a:rPr lang="en-US" sz="3000" dirty="0" err="1"/>
              <a:t>poreme</a:t>
            </a:r>
            <a:r>
              <a:rPr lang="hr-HR" sz="3000" dirty="0"/>
              <a:t>ć</a:t>
            </a:r>
            <a:r>
              <a:rPr lang="en-US" sz="3000" dirty="0" err="1"/>
              <a:t>aja</a:t>
            </a:r>
            <a:r>
              <a:rPr lang="en-US" sz="3000" dirty="0"/>
              <a:t> u </a:t>
            </a:r>
            <a:r>
              <a:rPr lang="en-US" sz="3000" dirty="0" err="1"/>
              <a:t>pona</a:t>
            </a:r>
            <a:r>
              <a:rPr lang="hr-HR" sz="3000" dirty="0"/>
              <a:t>š</a:t>
            </a:r>
            <a:r>
              <a:rPr lang="en-US" sz="3000" dirty="0" err="1"/>
              <a:t>anju</a:t>
            </a:r>
            <a:r>
              <a:rPr lang="en-US" sz="3000" dirty="0"/>
              <a:t>, </a:t>
            </a:r>
            <a:r>
              <a:rPr lang="en-US" sz="3000" dirty="0" err="1"/>
              <a:t>djeca</a:t>
            </a:r>
            <a:r>
              <a:rPr lang="en-US" sz="3000" dirty="0"/>
              <a:t> s </a:t>
            </a:r>
            <a:r>
              <a:rPr lang="en-US" sz="3000" dirty="0" err="1"/>
              <a:t>posebnim</a:t>
            </a:r>
            <a:r>
              <a:rPr lang="en-US" sz="3000" dirty="0"/>
              <a:t> </a:t>
            </a:r>
            <a:r>
              <a:rPr lang="en-US" sz="3000" dirty="0" err="1"/>
              <a:t>odgojno-obrazovnim</a:t>
            </a:r>
            <a:r>
              <a:rPr lang="en-US" sz="3000" dirty="0"/>
              <a:t> </a:t>
            </a:r>
            <a:r>
              <a:rPr lang="en-US" sz="3000" dirty="0" err="1"/>
              <a:t>potrebama</a:t>
            </a:r>
            <a:r>
              <a:rPr lang="en-US" sz="3000" dirty="0"/>
              <a:t> u </a:t>
            </a:r>
            <a:r>
              <a:rPr lang="en-US" sz="3000" dirty="0" err="1"/>
              <a:t>školskom</a:t>
            </a:r>
            <a:r>
              <a:rPr lang="en-US" sz="3000" dirty="0"/>
              <a:t> </a:t>
            </a:r>
            <a:r>
              <a:rPr lang="en-US" sz="3000" dirty="0" err="1"/>
              <a:t>sustavu</a:t>
            </a:r>
            <a:r>
              <a:rPr lang="it-IT" sz="3000" dirty="0"/>
              <a:t>)</a:t>
            </a:r>
            <a:endParaRPr lang="hr-HR" sz="3000" dirty="0"/>
          </a:p>
          <a:p>
            <a:pPr lvl="0"/>
            <a:r>
              <a:rPr lang="it-IT" sz="3000" dirty="0" err="1"/>
              <a:t>održava</a:t>
            </a:r>
            <a:r>
              <a:rPr lang="it-IT" sz="3000" dirty="0"/>
              <a:t> </a:t>
            </a:r>
            <a:r>
              <a:rPr lang="it-IT" sz="3000" dirty="0" err="1"/>
              <a:t>predavanja</a:t>
            </a:r>
            <a:r>
              <a:rPr lang="it-IT" sz="3000" dirty="0"/>
              <a:t> </a:t>
            </a:r>
            <a:r>
              <a:rPr lang="it-IT" sz="3000" dirty="0" err="1"/>
              <a:t>za</a:t>
            </a:r>
            <a:r>
              <a:rPr lang="it-IT" sz="3000" dirty="0"/>
              <a:t> </a:t>
            </a:r>
            <a:r>
              <a:rPr lang="it-IT" sz="3000" dirty="0" err="1"/>
              <a:t>razredna</a:t>
            </a:r>
            <a:r>
              <a:rPr lang="it-IT" sz="3000" dirty="0"/>
              <a:t> </a:t>
            </a:r>
            <a:r>
              <a:rPr lang="it-IT" sz="3000" dirty="0" err="1"/>
              <a:t>vijeća</a:t>
            </a:r>
            <a:r>
              <a:rPr lang="it-IT" sz="3000" dirty="0"/>
              <a:t>, </a:t>
            </a:r>
            <a:r>
              <a:rPr lang="it-IT" sz="3000" dirty="0" err="1"/>
              <a:t>aktiv</a:t>
            </a:r>
            <a:r>
              <a:rPr lang="it-IT" sz="3000" dirty="0"/>
              <a:t> </a:t>
            </a:r>
            <a:r>
              <a:rPr lang="it-IT" sz="3000" dirty="0" err="1"/>
              <a:t>razredne</a:t>
            </a:r>
            <a:r>
              <a:rPr lang="it-IT" sz="3000" dirty="0"/>
              <a:t> </a:t>
            </a:r>
            <a:r>
              <a:rPr lang="it-IT" sz="3000" dirty="0" err="1"/>
              <a:t>nastave</a:t>
            </a:r>
            <a:r>
              <a:rPr lang="it-IT" sz="3000" dirty="0"/>
              <a:t> </a:t>
            </a:r>
            <a:endParaRPr lang="hr-HR" sz="3000" dirty="0"/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Autofit/>
          </a:bodyPr>
          <a:lstStyle/>
          <a:p>
            <a:r>
              <a:rPr lang="hr-HR" sz="2800" dirty="0"/>
              <a:t>RANOINTERVENTNE MJERE, TRETMAN</a:t>
            </a:r>
          </a:p>
          <a:p>
            <a:pPr lvl="0"/>
            <a:r>
              <a:rPr lang="es-ES" sz="2800" dirty="0" smtClean="0"/>
              <a:t>neposredni </a:t>
            </a:r>
            <a:r>
              <a:rPr lang="es-ES" sz="2800" dirty="0"/>
              <a:t>rad s u</a:t>
            </a:r>
            <a:r>
              <a:rPr lang="hr-HR" sz="2800" dirty="0"/>
              <a:t>č</a:t>
            </a:r>
            <a:r>
              <a:rPr lang="es-ES" sz="2800" dirty="0"/>
              <a:t>enicima s s hiperaktivnim poreme</a:t>
            </a:r>
            <a:r>
              <a:rPr lang="hr-HR" sz="2800" dirty="0"/>
              <a:t>ć</a:t>
            </a:r>
            <a:r>
              <a:rPr lang="es-ES" sz="2800" dirty="0"/>
              <a:t>ajem i poreme</a:t>
            </a:r>
            <a:r>
              <a:rPr lang="hr-HR" sz="2800" dirty="0"/>
              <a:t>ć</a:t>
            </a:r>
            <a:r>
              <a:rPr lang="es-ES" sz="2800" dirty="0"/>
              <a:t>ajem pozornosti - dodatna defektolo</a:t>
            </a:r>
            <a:r>
              <a:rPr lang="hr-HR" sz="2800" dirty="0"/>
              <a:t>š</a:t>
            </a:r>
            <a:r>
              <a:rPr lang="es-ES" sz="2800" dirty="0"/>
              <a:t>ka pomo</a:t>
            </a:r>
            <a:r>
              <a:rPr lang="hr-HR" sz="2800" dirty="0"/>
              <a:t>ć </a:t>
            </a:r>
            <a:r>
              <a:rPr lang="es-ES" sz="2800" dirty="0"/>
              <a:t>temeljem</a:t>
            </a:r>
            <a:r>
              <a:rPr lang="hr-HR" sz="2800" dirty="0"/>
              <a:t> č</a:t>
            </a:r>
            <a:r>
              <a:rPr lang="es-ES" sz="2800" dirty="0"/>
              <a:t>l</a:t>
            </a:r>
            <a:r>
              <a:rPr lang="hr-HR" sz="2800" dirty="0"/>
              <a:t>. 4 </a:t>
            </a:r>
            <a:r>
              <a:rPr lang="es-ES" sz="2800" dirty="0"/>
              <a:t>Pravilnika o osnovno</a:t>
            </a:r>
            <a:r>
              <a:rPr lang="hr-HR" sz="2800" dirty="0"/>
              <a:t>š</a:t>
            </a:r>
            <a:r>
              <a:rPr lang="es-ES" sz="2800" dirty="0"/>
              <a:t>kolskom odgoju i obrazovanju u</a:t>
            </a:r>
            <a:r>
              <a:rPr lang="hr-HR" sz="2800" dirty="0"/>
              <a:t>č</a:t>
            </a:r>
            <a:r>
              <a:rPr lang="es-ES" sz="2800" dirty="0"/>
              <a:t>enika s te</a:t>
            </a:r>
            <a:r>
              <a:rPr lang="hr-HR" sz="2800" dirty="0"/>
              <a:t>š</a:t>
            </a:r>
            <a:r>
              <a:rPr lang="es-ES" sz="2800" dirty="0"/>
              <a:t>ko</a:t>
            </a:r>
            <a:r>
              <a:rPr lang="hr-HR" sz="2800" dirty="0"/>
              <a:t>ć</a:t>
            </a:r>
            <a:r>
              <a:rPr lang="es-ES" sz="2800" dirty="0"/>
              <a:t>ama u razvoju NN</a:t>
            </a:r>
            <a:r>
              <a:rPr lang="hr-HR" sz="2800" dirty="0"/>
              <a:t> 23/91/</a:t>
            </a:r>
          </a:p>
          <a:p>
            <a:pPr lvl="0"/>
            <a:r>
              <a:rPr lang="hr-HR" sz="2800" dirty="0" err="1"/>
              <a:t>sociopedagoški</a:t>
            </a:r>
            <a:r>
              <a:rPr lang="hr-HR" sz="2800" dirty="0"/>
              <a:t> rad s učenicima u umjerenom i visokom riziku za razvoj i onima s očitovanim poremećajima u ponašanju (pojedinačni rad, </a:t>
            </a:r>
            <a:r>
              <a:rPr lang="hr-HR" sz="2800" dirty="0" err="1"/>
              <a:t>rad</a:t>
            </a:r>
            <a:r>
              <a:rPr lang="hr-HR" sz="2800" dirty="0"/>
              <a:t> u paru, u grupi</a:t>
            </a:r>
            <a:r>
              <a:rPr lang="hr-HR" sz="2400" dirty="0" smtClean="0"/>
              <a:t>)</a:t>
            </a:r>
            <a:endParaRPr lang="hr-H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provodi savjetovanje i pruža podršku  roditeljima učenika s posebnim odgojno obrazovnim potrebama</a:t>
            </a:r>
          </a:p>
          <a:p>
            <a:pPr lvl="0"/>
            <a:r>
              <a:rPr lang="hr-HR" dirty="0" smtClean="0"/>
              <a:t>sudjeluje u provedbi pedagoške opservacije</a:t>
            </a:r>
          </a:p>
          <a:p>
            <a:pPr lvl="0"/>
            <a:r>
              <a:rPr lang="it-IT" dirty="0" err="1" smtClean="0"/>
              <a:t>surađuje</a:t>
            </a:r>
            <a:r>
              <a:rPr lang="it-IT" dirty="0" smtClean="0"/>
              <a:t> s </a:t>
            </a:r>
            <a:r>
              <a:rPr lang="it-IT" dirty="0" err="1" smtClean="0"/>
              <a:t>nastavnicima</a:t>
            </a:r>
            <a:r>
              <a:rPr lang="it-IT" dirty="0" smtClean="0"/>
              <a:t> (</a:t>
            </a:r>
            <a:r>
              <a:rPr lang="it-IT" dirty="0" err="1" smtClean="0"/>
              <a:t>postupanje</a:t>
            </a:r>
            <a:r>
              <a:rPr lang="it-IT" dirty="0" smtClean="0"/>
              <a:t> prema </a:t>
            </a:r>
            <a:r>
              <a:rPr lang="it-IT" dirty="0" err="1" smtClean="0"/>
              <a:t>učenicima</a:t>
            </a:r>
            <a:r>
              <a:rPr lang="it-IT" dirty="0" smtClean="0"/>
              <a:t>, IOOP, </a:t>
            </a:r>
            <a:r>
              <a:rPr lang="it-IT" dirty="0" err="1" smtClean="0"/>
              <a:t>pedagoška</a:t>
            </a:r>
            <a:r>
              <a:rPr lang="it-IT" dirty="0" smtClean="0"/>
              <a:t> </a:t>
            </a:r>
            <a:r>
              <a:rPr lang="it-IT" dirty="0" err="1" smtClean="0"/>
              <a:t>opservacija</a:t>
            </a:r>
            <a:r>
              <a:rPr lang="it-IT" dirty="0" smtClean="0"/>
              <a:t>)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Školski psiholog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TSŠ</a:t>
            </a:r>
          </a:p>
          <a:p>
            <a:r>
              <a:rPr lang="hr-HR" dirty="0" smtClean="0"/>
              <a:t>Opservacije</a:t>
            </a:r>
          </a:p>
          <a:p>
            <a:r>
              <a:rPr lang="hr-HR" dirty="0" smtClean="0"/>
              <a:t>Učenici s posebnim potrebama</a:t>
            </a:r>
          </a:p>
          <a:p>
            <a:r>
              <a:rPr lang="hr-HR" dirty="0" smtClean="0"/>
              <a:t>Emocionalne poteškoće</a:t>
            </a:r>
          </a:p>
          <a:p>
            <a:r>
              <a:rPr lang="hr-HR" dirty="0" smtClean="0"/>
              <a:t>Stres</a:t>
            </a:r>
          </a:p>
          <a:p>
            <a:r>
              <a:rPr lang="hr-HR" dirty="0" smtClean="0"/>
              <a:t>Poteškoće u učenju</a:t>
            </a:r>
          </a:p>
          <a:p>
            <a:r>
              <a:rPr lang="hr-HR" dirty="0" smtClean="0"/>
              <a:t>Učenje socijalnih vještina</a:t>
            </a:r>
          </a:p>
          <a:p>
            <a:r>
              <a:rPr lang="hr-HR" dirty="0" smtClean="0"/>
              <a:t>Savjetovanje roditelja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Kako nas kontaktirati?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Matična škola: </a:t>
            </a:r>
          </a:p>
          <a:p>
            <a:r>
              <a:rPr lang="hr-HR" dirty="0" smtClean="0"/>
              <a:t>Pedagog: 703 914</a:t>
            </a:r>
          </a:p>
          <a:p>
            <a:r>
              <a:rPr lang="hr-HR" dirty="0" smtClean="0"/>
              <a:t>Psiholog: 703 915</a:t>
            </a:r>
          </a:p>
          <a:p>
            <a:r>
              <a:rPr lang="hr-HR" dirty="0" smtClean="0"/>
              <a:t>Socijalni pedagog: 703 919</a:t>
            </a:r>
          </a:p>
          <a:p>
            <a:r>
              <a:rPr lang="hr-HR" b="1" dirty="0" smtClean="0"/>
              <a:t>Mala škola Volosko</a:t>
            </a:r>
            <a:r>
              <a:rPr lang="hr-HR" dirty="0" smtClean="0"/>
              <a:t>:</a:t>
            </a:r>
          </a:p>
          <a:p>
            <a:r>
              <a:rPr lang="hr-HR" dirty="0" smtClean="0"/>
              <a:t>Logoped: 701 279</a:t>
            </a:r>
          </a:p>
          <a:p>
            <a:r>
              <a:rPr lang="hr-HR" b="1" dirty="0" smtClean="0"/>
              <a:t>DND</a:t>
            </a:r>
          </a:p>
          <a:p>
            <a:r>
              <a:rPr lang="hr-HR" dirty="0" smtClean="0"/>
              <a:t>Edukacijski </a:t>
            </a:r>
            <a:r>
              <a:rPr lang="hr-HR" dirty="0" err="1" smtClean="0"/>
              <a:t>rehabilitator</a:t>
            </a:r>
            <a:r>
              <a:rPr lang="hr-HR" dirty="0" smtClean="0"/>
              <a:t>: 272 443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Stručno razvojna služba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Pedagog: Nada </a:t>
            </a:r>
            <a:r>
              <a:rPr lang="hr-HR" dirty="0" err="1" smtClean="0"/>
              <a:t>Lovretić</a:t>
            </a:r>
            <a:endParaRPr lang="hr-HR" dirty="0" smtClean="0"/>
          </a:p>
          <a:p>
            <a:r>
              <a:rPr lang="hr-HR" dirty="0" smtClean="0"/>
              <a:t>Psiholog: Maja Maravić</a:t>
            </a:r>
          </a:p>
          <a:p>
            <a:r>
              <a:rPr lang="hr-HR" dirty="0" smtClean="0"/>
              <a:t>Socijalni pedagog: Tanja Ivanović</a:t>
            </a:r>
          </a:p>
          <a:p>
            <a:r>
              <a:rPr lang="hr-HR" dirty="0" smtClean="0"/>
              <a:t>Logoped: Mladenka </a:t>
            </a:r>
            <a:r>
              <a:rPr lang="hr-HR" dirty="0" err="1" smtClean="0"/>
              <a:t>Sabo</a:t>
            </a:r>
            <a:endParaRPr lang="hr-HR" dirty="0" smtClean="0"/>
          </a:p>
          <a:p>
            <a:r>
              <a:rPr lang="hr-HR" dirty="0" smtClean="0"/>
              <a:t>Edukacijski </a:t>
            </a:r>
            <a:r>
              <a:rPr lang="hr-HR" dirty="0" err="1" smtClean="0"/>
              <a:t>rehabilitator</a:t>
            </a:r>
            <a:r>
              <a:rPr lang="hr-HR" dirty="0" smtClean="0"/>
              <a:t>: </a:t>
            </a:r>
            <a:r>
              <a:rPr lang="hr-HR" dirty="0" err="1" smtClean="0"/>
              <a:t>Nadia</a:t>
            </a:r>
            <a:r>
              <a:rPr lang="hr-HR" dirty="0" smtClean="0"/>
              <a:t> Novak </a:t>
            </a:r>
            <a:r>
              <a:rPr lang="hr-HR" dirty="0" err="1" smtClean="0"/>
              <a:t>Ramić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Logoped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endParaRPr lang="hr-HR" dirty="0"/>
          </a:p>
          <a:p>
            <a:pPr>
              <a:buFont typeface="Wingdings" pitchFamily="2" charset="2"/>
              <a:buNone/>
            </a:pPr>
            <a:r>
              <a:rPr lang="hr-HR" dirty="0"/>
              <a:t>                      vrtić                  škola</a:t>
            </a:r>
          </a:p>
          <a:p>
            <a:endParaRPr lang="hr-HR" dirty="0"/>
          </a:p>
          <a:p>
            <a:r>
              <a:rPr lang="hr-HR" dirty="0"/>
              <a:t>Škola:</a:t>
            </a:r>
          </a:p>
          <a:p>
            <a:pPr>
              <a:buFont typeface="Wingdings" pitchFamily="2" charset="2"/>
              <a:buNone/>
            </a:pPr>
            <a:r>
              <a:rPr lang="hr-HR" dirty="0"/>
              <a:t>	- disleksija, disgrafija, </a:t>
            </a:r>
            <a:r>
              <a:rPr lang="hr-HR" dirty="0" err="1"/>
              <a:t>diskalkulija</a:t>
            </a:r>
            <a:endParaRPr lang="hr-HR" dirty="0"/>
          </a:p>
          <a:p>
            <a:pPr>
              <a:buFont typeface="Wingdings" pitchFamily="2" charset="2"/>
              <a:buNone/>
            </a:pPr>
            <a:r>
              <a:rPr lang="hr-HR" dirty="0"/>
              <a:t>	- posebne jezične teškoće</a:t>
            </a:r>
          </a:p>
          <a:p>
            <a:pPr>
              <a:buFont typeface="Wingdings" pitchFamily="2" charset="2"/>
              <a:buNone/>
            </a:pPr>
            <a:r>
              <a:rPr lang="hr-HR" dirty="0"/>
              <a:t>	- mucanje, brzopletost</a:t>
            </a:r>
          </a:p>
          <a:p>
            <a:pPr>
              <a:buFont typeface="Wingdings" pitchFamily="2" charset="2"/>
              <a:buNone/>
            </a:pPr>
            <a:r>
              <a:rPr lang="hr-HR" dirty="0"/>
              <a:t>	- izgovor = “kozmetički problem”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3635375" y="1196975"/>
            <a:ext cx="9366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572000" y="1196975"/>
            <a:ext cx="9366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pPr algn="ctr"/>
            <a:r>
              <a:rPr lang="hr-H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Prvi razred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/>
              <a:t>Problemi s prepoznavanjem prvog i posljednjeg glasa u riječi (p-rst, prs-t)</a:t>
            </a:r>
          </a:p>
          <a:p>
            <a:pPr>
              <a:lnSpc>
                <a:spcPct val="90000"/>
              </a:lnSpc>
            </a:pPr>
            <a:r>
              <a:rPr lang="hr-HR"/>
              <a:t>Problemi s rastavljanjem riječi na glasove i spajanjem glasova u riječ (Š-K-O-L-A)</a:t>
            </a:r>
          </a:p>
          <a:p>
            <a:pPr>
              <a:lnSpc>
                <a:spcPct val="90000"/>
              </a:lnSpc>
            </a:pPr>
            <a:r>
              <a:rPr lang="hr-HR"/>
              <a:t>Zrcaljenje slova i brojki (M = W, N = </a:t>
            </a:r>
            <a:r>
              <a:rPr lang="ru-RU">
                <a:cs typeface="Arial" charset="0"/>
              </a:rPr>
              <a:t>И</a:t>
            </a:r>
            <a:r>
              <a:rPr lang="hr-HR">
                <a:cs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hr-HR">
                <a:cs typeface="Arial" charset="0"/>
              </a:rPr>
              <a:t>Nerazumijevanje uputa za rješavanje zadatka</a:t>
            </a:r>
          </a:p>
          <a:p>
            <a:pPr>
              <a:lnSpc>
                <a:spcPct val="90000"/>
              </a:lnSpc>
            </a:pPr>
            <a:r>
              <a:rPr lang="hr-HR">
                <a:cs typeface="Arial" charset="0"/>
              </a:rPr>
              <a:t>Teškoće u prepisivanju s ploče</a:t>
            </a:r>
            <a:endParaRPr lang="ru-RU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hr-HR"/>
              <a:t>Problemi s uspostavljanjem veze slovo-glas (h čita k, t čita v i sl.)</a:t>
            </a:r>
          </a:p>
          <a:p>
            <a:pPr>
              <a:lnSpc>
                <a:spcPct val="90000"/>
              </a:lnSpc>
            </a:pPr>
            <a:endParaRPr lang="hr-HR"/>
          </a:p>
          <a:p>
            <a:pPr>
              <a:lnSpc>
                <a:spcPct val="90000"/>
              </a:lnSpc>
            </a:pPr>
            <a:endParaRPr lang="hr-HR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Vježbe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07375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/>
              <a:t>Jezične vježbe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/>
              <a:t>		- na razini riječi (glasovna analiza i sinteza)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/>
              <a:t>		- na razini rečenice (slaganje rečenica – slikopriče)</a:t>
            </a:r>
          </a:p>
          <a:p>
            <a:pPr>
              <a:lnSpc>
                <a:spcPct val="90000"/>
              </a:lnSpc>
            </a:pPr>
            <a:r>
              <a:rPr lang="hr-HR"/>
              <a:t>Vježbe vizualne percepcije</a:t>
            </a:r>
          </a:p>
          <a:p>
            <a:pPr>
              <a:lnSpc>
                <a:spcPct val="90000"/>
              </a:lnSpc>
            </a:pPr>
            <a:r>
              <a:rPr lang="hr-HR"/>
              <a:t>Vježbe auditivne percepcije i pamćenja</a:t>
            </a:r>
          </a:p>
          <a:p>
            <a:pPr>
              <a:lnSpc>
                <a:spcPct val="90000"/>
              </a:lnSpc>
            </a:pPr>
            <a:r>
              <a:rPr lang="hr-HR"/>
              <a:t>Orijentacija u vremenu i prostoru</a:t>
            </a:r>
          </a:p>
          <a:p>
            <a:pPr>
              <a:lnSpc>
                <a:spcPct val="90000"/>
              </a:lnSpc>
            </a:pPr>
            <a:r>
              <a:rPr lang="hr-HR"/>
              <a:t>Grafomotoričke vježbe</a:t>
            </a:r>
          </a:p>
          <a:p>
            <a:pPr>
              <a:lnSpc>
                <a:spcPct val="90000"/>
              </a:lnSpc>
            </a:pPr>
            <a:r>
              <a:rPr lang="hr-HR"/>
              <a:t>Uvježbavanje tehnike slogovnog čitanja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Gdje i kad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Mala škola, zgrada Volosko</a:t>
            </a:r>
          </a:p>
          <a:p>
            <a:r>
              <a:rPr lang="hr-HR" dirty="0" err="1"/>
              <a:t>Logopedski</a:t>
            </a:r>
            <a:r>
              <a:rPr lang="hr-HR" dirty="0"/>
              <a:t> kabinet – prizemlje, preko puta zbornice</a:t>
            </a:r>
          </a:p>
          <a:p>
            <a:r>
              <a:rPr lang="hr-HR" dirty="0" smtClean="0"/>
              <a:t>Radno </a:t>
            </a:r>
            <a:r>
              <a:rPr lang="hr-HR" dirty="0"/>
              <a:t>vrijeme </a:t>
            </a:r>
          </a:p>
          <a:p>
            <a:pPr>
              <a:buFont typeface="Wingdings" pitchFamily="2" charset="2"/>
              <a:buNone/>
            </a:pPr>
            <a:r>
              <a:rPr lang="hr-HR" dirty="0"/>
              <a:t>      7:30 – 13:30</a:t>
            </a:r>
          </a:p>
          <a:p>
            <a:pPr>
              <a:buFont typeface="Wingdings" pitchFamily="2" charset="2"/>
              <a:buNone/>
            </a:pPr>
            <a:r>
              <a:rPr lang="hr-HR" dirty="0"/>
              <a:t>	   od listopada utorkom 12:00 – 18:00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Defektolog-</a:t>
            </a:r>
            <a:r>
              <a:rPr lang="hr-H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rehabilitator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hr-HR" dirty="0"/>
          </a:p>
          <a:p>
            <a:r>
              <a:rPr lang="hr-HR" dirty="0" err="1"/>
              <a:t>Nadia</a:t>
            </a:r>
            <a:r>
              <a:rPr lang="hr-HR" dirty="0"/>
              <a:t> Novak </a:t>
            </a:r>
            <a:r>
              <a:rPr lang="hr-HR" dirty="0" err="1"/>
              <a:t>Ramić</a:t>
            </a:r>
            <a:endParaRPr lang="hr-HR" dirty="0"/>
          </a:p>
          <a:p>
            <a:r>
              <a:rPr lang="hr-HR" dirty="0"/>
              <a:t> </a:t>
            </a:r>
            <a:r>
              <a:rPr lang="hr-HR" dirty="0" smtClean="0"/>
              <a:t>Od </a:t>
            </a:r>
            <a:r>
              <a:rPr lang="hr-HR" dirty="0"/>
              <a:t>rujna 2007. godine pri Društvu „Naša djeca“ Opatija zaposlen je defektolog-</a:t>
            </a:r>
            <a:r>
              <a:rPr lang="hr-HR" dirty="0" err="1"/>
              <a:t>rehabilitator</a:t>
            </a:r>
            <a:r>
              <a:rPr lang="hr-HR" dirty="0"/>
              <a:t> i kao član gradskog stručnog tima radi na poslovima stručnog suradnika u OŠ „R.K.Jeretov“ i Dječjem vrtiću Opatija. U prostorijama DND-a uređen je defektološki kabinet gdje djeca dolaze na individualne tretmane. Ponedjeljkom je defektolog u školi kada radi sa djecom za vrijeme nastave ili produženog boravka, ovisno o dogovoru s roditeljima i učiteljima.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Zadaci edukacijskog </a:t>
            </a:r>
            <a:r>
              <a:rPr lang="hr-H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rehabilitatora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u školi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hr-HR" dirty="0"/>
          </a:p>
          <a:p>
            <a:pPr lvl="0"/>
            <a:r>
              <a:rPr lang="hr-HR" dirty="0"/>
              <a:t>Detekcija i praćenje učenika s teškoćama u učenju, učenika s teškoćama u razvoju</a:t>
            </a:r>
          </a:p>
          <a:p>
            <a:pPr lvl="0"/>
            <a:r>
              <a:rPr lang="hr-HR" dirty="0"/>
              <a:t>Individualan i grupni rad s učenicima s teškoćama u učenju i s učenicima s teškoćama u razvoju (pomoć u učenju, vježbe koncentracije i pažnje, specifične rehabilitacijske vježbe…)</a:t>
            </a:r>
          </a:p>
          <a:p>
            <a:pPr lvl="0"/>
            <a:r>
              <a:rPr lang="hr-HR" dirty="0"/>
              <a:t>Pomoć učiteljima pri izradi individualiziranih odgojno obrazovnih programa</a:t>
            </a:r>
          </a:p>
          <a:p>
            <a:pPr lvl="0"/>
            <a:r>
              <a:rPr lang="hr-HR" dirty="0"/>
              <a:t>Savjetodavni rad s roditeljima</a:t>
            </a:r>
          </a:p>
          <a:p>
            <a:pPr lvl="0"/>
            <a:r>
              <a:rPr lang="hr-HR" dirty="0"/>
              <a:t>Suradnja s ostalim članovima stručnog tima škole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Ukoliko neki učenik ima znatnije teškoće u učenju ili ima utjecajnije teškoće u razvoju preporučuju se individualne vježbe kod defektologa u defektološkom kabinetu, koji je potpuno opremljen sa svim didaktičkim materijalima te omogućava optimalan rad s djetetom. Vrlo je važno čim ranije uočiti eventualne teškoće kod djece kako bi se na vrijeme počelo s rehabilitacijom te tako preveniralo eventualno pogoršavanje djetetovog stanja.</a:t>
            </a:r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528</Words>
  <Application>Microsoft Office PowerPoint</Application>
  <PresentationFormat>Prikaz na zaslonu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Office tema</vt:lpstr>
      <vt:lpstr>Dobrodošli u 1. razred</vt:lpstr>
      <vt:lpstr>Stručno razvojna služba</vt:lpstr>
      <vt:lpstr>Logoped</vt:lpstr>
      <vt:lpstr>Prvi razred</vt:lpstr>
      <vt:lpstr>Vježbe</vt:lpstr>
      <vt:lpstr>Gdje i kad</vt:lpstr>
      <vt:lpstr>Defektolog-rehabilitator</vt:lpstr>
      <vt:lpstr>Zadaci edukacijskog rehabilitatora u školi</vt:lpstr>
      <vt:lpstr>Slajd 9</vt:lpstr>
      <vt:lpstr>Socijalni pedagog</vt:lpstr>
      <vt:lpstr>Slajd 11</vt:lpstr>
      <vt:lpstr>Slajd 12</vt:lpstr>
      <vt:lpstr>Slajd 13</vt:lpstr>
      <vt:lpstr>Školski psiholog</vt:lpstr>
      <vt:lpstr>Kako nas kontaktirati?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Dobrodošli u 1. razred</dc:title>
  <dc:creator>Maja</dc:creator>
  <cp:lastModifiedBy>Maja</cp:lastModifiedBy>
  <cp:revision>36</cp:revision>
  <dcterms:created xsi:type="dcterms:W3CDTF">2010-09-20T05:51:54Z</dcterms:created>
  <dcterms:modified xsi:type="dcterms:W3CDTF">2010-09-20T11:53:57Z</dcterms:modified>
</cp:coreProperties>
</file>